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Trebuchet MS" panose="020B0603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ADD1A7-4812-48E9-A617-3C7019620F76}">
  <a:tblStyle styleId="{BEADD1A7-4812-48E9-A617-3C7019620F7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72491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NMS is an </a:t>
            </a:r>
            <a:r>
              <a:rPr lang="en" b="1"/>
              <a:t>intermediate step </a:t>
            </a:r>
            <a:r>
              <a:rPr lang="en"/>
              <a:t>in the object detection pipeline.</a:t>
            </a:r>
          </a:p>
          <a:p>
            <a:pPr marL="457200" lvl="0" indent="-228600">
              <a:spcBef>
                <a:spcPts val="0"/>
              </a:spcBef>
              <a:buChar char="-"/>
            </a:pPr>
            <a:r>
              <a:rPr lang="en"/>
              <a:t>Often, in this pipeline, we'll have many </a:t>
            </a:r>
            <a:r>
              <a:rPr lang="en" b="1"/>
              <a:t>duplicate bounding boxes around the same object</a:t>
            </a:r>
            <a:r>
              <a:rPr lang="en"/>
              <a:t>.</a:t>
            </a:r>
          </a:p>
          <a:p>
            <a:pPr marL="457200" lvl="0" indent="-228600">
              <a:spcBef>
                <a:spcPts val="0"/>
              </a:spcBef>
              <a:buChar char="-"/>
            </a:pPr>
            <a:r>
              <a:rPr lang="en"/>
              <a:t>NMS is used to </a:t>
            </a:r>
            <a:r>
              <a:rPr lang="en" b="1"/>
              <a:t>reduce this </a:t>
            </a:r>
            <a:r>
              <a:rPr lang="en"/>
              <a:t>to a single bounding box per object.</a:t>
            </a:r>
          </a:p>
          <a:p>
            <a:pPr marL="457200" lvl="0" indent="-228600">
              <a:spcBef>
                <a:spcPts val="0"/>
              </a:spcBef>
              <a:buChar char="-"/>
            </a:pPr>
            <a:r>
              <a:rPr lang="en"/>
              <a:t>To give an idea, we’re working with about </a:t>
            </a:r>
            <a:r>
              <a:rPr lang="en" b="1"/>
              <a:t>15000 bounding boxes </a:t>
            </a:r>
            <a:r>
              <a:rPr lang="en"/>
              <a:t>per image. We’d like to reduce that to a handful.</a:t>
            </a:r>
          </a:p>
          <a:p>
            <a:pPr lvl="0">
              <a:spcBef>
                <a:spcPts val="0"/>
              </a:spcBef>
              <a:buNone/>
            </a:pPr>
            <a:endParaRP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I will explain how the NMS algorithm is run on the GPU.</a:t>
            </a:r>
          </a:p>
          <a:p>
            <a:pPr lvl="0">
              <a:spcBef>
                <a:spcPts val="0"/>
              </a:spcBef>
              <a:buNone/>
            </a:pPr>
            <a:r>
              <a:rPr lang="en"/>
              <a:t>The GPU first loads all the bounding boxes and then each work item calculates the IoU of only one pair of bounding boxes.</a:t>
            </a:r>
          </a:p>
          <a:p>
            <a:pPr lvl="0">
              <a:spcBef>
                <a:spcPts val="0"/>
              </a:spcBef>
              <a:buNone/>
            </a:pPr>
            <a:r>
              <a:rPr lang="en"/>
              <a:t>In other words, we are not only parallelizing the outer loop of the algortihm, we are parallelizing the inner loop as well by doing every computation possible.</a:t>
            </a:r>
          </a:p>
          <a:p>
            <a:pPr lvl="0" rtl="0">
              <a:spcBef>
                <a:spcPts val="0"/>
              </a:spcBef>
              <a:buNone/>
            </a:pPr>
            <a:r>
              <a:rPr lang="en"/>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NMS can get quite </a:t>
            </a:r>
            <a:r>
              <a:rPr lang="en" b="1"/>
              <a:t>computation-heavy</a:t>
            </a:r>
            <a:r>
              <a:rPr lang="en"/>
              <a:t>.</a:t>
            </a:r>
          </a:p>
          <a:p>
            <a:pPr marL="457200" lvl="0" indent="-228600">
              <a:spcBef>
                <a:spcPts val="0"/>
              </a:spcBef>
              <a:buChar char="-"/>
            </a:pPr>
            <a:r>
              <a:rPr lang="en"/>
              <a:t>In fact, it is </a:t>
            </a:r>
            <a:r>
              <a:rPr lang="en" b="1"/>
              <a:t>currently the bottleneck </a:t>
            </a:r>
            <a:r>
              <a:rPr lang="en"/>
              <a:t>in the image processing pipeline.</a:t>
            </a:r>
          </a:p>
          <a:p>
            <a:pPr marL="457200" lvl="0" indent="-228600" rtl="0">
              <a:spcBef>
                <a:spcPts val="0"/>
              </a:spcBef>
              <a:buChar char="-"/>
            </a:pPr>
            <a:r>
              <a:rPr lang="en" b="1"/>
              <a:t>Our motivation: </a:t>
            </a:r>
            <a:r>
              <a:rPr lang="en"/>
              <a:t>By removing this bottleneck, we can process </a:t>
            </a:r>
            <a:r>
              <a:rPr lang="en" b="1"/>
              <a:t>more features </a:t>
            </a:r>
            <a:r>
              <a:rPr lang="en"/>
              <a:t>with </a:t>
            </a:r>
            <a:r>
              <a:rPr lang="en" b="1"/>
              <a:t>more images </a:t>
            </a:r>
            <a:r>
              <a:rPr lang="en"/>
              <a:t>at once.</a:t>
            </a:r>
          </a:p>
          <a:p>
            <a:pPr marL="457200" lvl="0" indent="-228600">
              <a:spcBef>
                <a:spcPts val="0"/>
              </a:spcBef>
              <a:buChar char="-"/>
            </a:pPr>
            <a:r>
              <a:rPr lang="en"/>
              <a:t>This is critical for </a:t>
            </a:r>
            <a:r>
              <a:rPr lang="en" b="1"/>
              <a:t>our application - self-driving cars </a:t>
            </a:r>
            <a:r>
              <a:rPr lang="en"/>
              <a:t>- which require high accuracy and </a:t>
            </a:r>
            <a:r>
              <a:rPr lang="en" b="1"/>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dfs.semanticscholar.org/52ca/4ed04d1d9dba3e6ae30717898276735e0b79.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www.pyimagesearch.com/2016/11/07/intersection-over-union-iou-for-object-detection/" TargetMode="External"/><Relationship Id="rId5" Type="http://schemas.openxmlformats.org/officeDocument/2006/relationships/hyperlink" Target="http://www.pyimagesearch.com/2014/11/17/non-maximum-suppression-object-detection-python/" TargetMode="External"/><Relationship Id="rId4" Type="http://schemas.openxmlformats.org/officeDocument/2006/relationships/hyperlink" Target="http://ieeexplore.ieee.org/iel7/7465907/7471614/0747183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5725" y="-164175"/>
            <a:ext cx="4045200" cy="4851600"/>
          </a:xfrm>
          <a:prstGeom prst="rect">
            <a:avLst/>
          </a:prstGeom>
        </p:spPr>
        <p:txBody>
          <a:bodyPr lIns="91425" tIns="91425" rIns="91425" bIns="91425" anchor="b" anchorCtr="0">
            <a:noAutofit/>
          </a:bodyPr>
          <a:lstStyle/>
          <a:p>
            <a:pPr lvl="0" algn="l">
              <a:spcBef>
                <a:spcPts val="0"/>
              </a:spcBef>
              <a:buNone/>
            </a:pPr>
            <a:r>
              <a:rPr lang="en" sz="9900" b="1">
                <a:latin typeface="Trebuchet MS"/>
                <a:ea typeface="Trebuchet MS"/>
                <a:cs typeface="Trebuchet MS"/>
                <a:sym typeface="Trebuchet MS"/>
              </a:rPr>
              <a:t>N</a:t>
            </a:r>
            <a:r>
              <a:rPr lang="en" sz="3000" b="1">
                <a:latin typeface="Trebuchet MS"/>
                <a:ea typeface="Trebuchet MS"/>
                <a:cs typeface="Trebuchet MS"/>
                <a:sym typeface="Trebuchet MS"/>
              </a:rPr>
              <a:t> on</a:t>
            </a:r>
          </a:p>
          <a:p>
            <a:pPr lvl="0" algn="l">
              <a:spcBef>
                <a:spcPts val="0"/>
              </a:spcBef>
              <a:buNone/>
            </a:pPr>
            <a:r>
              <a:rPr lang="en" sz="9900" b="1">
                <a:latin typeface="Trebuchet MS"/>
                <a:ea typeface="Trebuchet MS"/>
                <a:cs typeface="Trebuchet MS"/>
                <a:sym typeface="Trebuchet MS"/>
              </a:rPr>
              <a:t>M</a:t>
            </a:r>
            <a:r>
              <a:rPr lang="en" sz="3000" b="1">
                <a:latin typeface="Trebuchet MS"/>
                <a:ea typeface="Trebuchet MS"/>
                <a:cs typeface="Trebuchet MS"/>
                <a:sym typeface="Trebuchet MS"/>
              </a:rPr>
              <a:t>aximum</a:t>
            </a:r>
          </a:p>
          <a:p>
            <a:pPr lvl="0" algn="l">
              <a:spcBef>
                <a:spcPts val="0"/>
              </a:spcBef>
              <a:buNone/>
            </a:pPr>
            <a:r>
              <a:rPr lang="en" sz="9900" b="1">
                <a:latin typeface="Trebuchet MS"/>
                <a:ea typeface="Trebuchet MS"/>
                <a:cs typeface="Trebuchet MS"/>
                <a:sym typeface="Trebuchet MS"/>
              </a:rPr>
              <a:t>S</a:t>
            </a:r>
            <a:r>
              <a:rPr lang="en" sz="3000" b="1">
                <a:latin typeface="Trebuchet MS"/>
                <a:ea typeface="Trebuchet MS"/>
                <a:cs typeface="Trebuchet MS"/>
                <a:sym typeface="Trebuchet MS"/>
              </a:rPr>
              <a:t>uppression</a:t>
            </a:r>
          </a:p>
        </p:txBody>
      </p:sp>
      <p:sp>
        <p:nvSpPr>
          <p:cNvPr id="60" name="Shape 60"/>
          <p:cNvSpPr txBox="1">
            <a:spLocks noGrp="1"/>
          </p:cNvSpPr>
          <p:nvPr>
            <p:ph type="body" idx="2"/>
          </p:nvPr>
        </p:nvSpPr>
        <p:spPr>
          <a:xfrm>
            <a:off x="4939500" y="1796900"/>
            <a:ext cx="3837000" cy="2622600"/>
          </a:xfrm>
          <a:prstGeom prst="rect">
            <a:avLst/>
          </a:prstGeom>
        </p:spPr>
        <p:txBody>
          <a:bodyPr lIns="91425" tIns="91425" rIns="91425" bIns="91425" anchor="ctr" anchorCtr="0">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r>
              <a:rPr lang="en"/>
              <a:t/>
            </a: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121725"/>
            <a:ext cx="3465600" cy="3356100"/>
          </a:xfrm>
          <a:prstGeom prst="rect">
            <a:avLst/>
          </a:prstGeom>
          <a:noFill/>
          <a:ln>
            <a:noFill/>
          </a:ln>
        </p:spPr>
        <p:txBody>
          <a:bodyPr lIns="91425" tIns="91425" rIns="91425" bIns="91425" anchor="t" anchorCtr="0">
            <a:noAutofit/>
          </a:bodyPr>
          <a:lstStyle/>
          <a:p>
            <a:pPr lvl="0">
              <a:spcBef>
                <a:spcPts val="0"/>
              </a:spcBef>
              <a:buNone/>
            </a:pPr>
            <a:r>
              <a:rPr lang="en"/>
              <a:t>Despite the iterative step of this algorithm, it cannot be classified as iterative refinement because all comparisons must be performed. </a:t>
            </a:r>
          </a:p>
          <a:p>
            <a:pPr lvl="0">
              <a:spcBef>
                <a:spcPts val="0"/>
              </a:spcBef>
              <a:buNone/>
            </a:pPr>
            <a:endParaRPr/>
          </a:p>
          <a:p>
            <a:pPr lvl="0">
              <a:spcBef>
                <a:spcPts val="0"/>
              </a:spcBef>
              <a:buNone/>
            </a:pPr>
            <a:r>
              <a:rPr lang="en"/>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a:spLocks noGrp="1"/>
          </p:cNvSpPr>
          <p:nvPr>
            <p:ph type="body" idx="1"/>
          </p:nvPr>
        </p:nvSpPr>
        <p:spPr>
          <a:xfrm>
            <a:off x="311700" y="1152475"/>
            <a:ext cx="8520600" cy="1130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Each comparison is its own task</a:t>
            </a:r>
          </a:p>
          <a:p>
            <a:pPr marL="457200" lvl="0" indent="-228600" rtl="0">
              <a:spcBef>
                <a:spcPts val="0"/>
              </a:spcBef>
              <a:buFont typeface="Arial"/>
              <a:buChar char="●"/>
            </a:pPr>
            <a:r>
              <a:rPr lang="en">
                <a:latin typeface="Arial"/>
                <a:ea typeface="Arial"/>
                <a:cs typeface="Arial"/>
                <a:sym typeface="Arial"/>
              </a:rPr>
              <a:t>Future comparisons dependent on results of previous comparisons</a:t>
            </a:r>
          </a:p>
          <a:p>
            <a:pPr marL="457200" lvl="0" indent="-228600" rtl="0">
              <a:spcBef>
                <a:spcPts val="0"/>
              </a:spcBef>
              <a:buFont typeface="Arial"/>
              <a:buChar char="●"/>
            </a:pPr>
            <a:r>
              <a:rPr lang="en">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253282" y="2282874"/>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Task parallel - two possibilities</a:t>
            </a:r>
          </a:p>
          <a:p>
            <a:pPr marL="914400" lvl="1" indent="-228600" rtl="0">
              <a:spcBef>
                <a:spcPts val="0"/>
              </a:spcBef>
              <a:buFont typeface="Arial"/>
              <a:buChar char="○"/>
            </a:pPr>
            <a:r>
              <a:rPr lang="en">
                <a:latin typeface="Arial"/>
                <a:ea typeface="Arial"/>
                <a:cs typeface="Arial"/>
                <a:sym typeface="Arial"/>
              </a:rPr>
              <a:t>Assign tasks to comparisons; each comparison is a task</a:t>
            </a:r>
          </a:p>
          <a:p>
            <a:pPr marL="914400" lvl="1" indent="-228600" rtl="0">
              <a:spcBef>
                <a:spcPts val="0"/>
              </a:spcBef>
              <a:buFont typeface="Arial"/>
              <a:buChar char="○"/>
            </a:pPr>
            <a:r>
              <a:rPr lang="en">
                <a:latin typeface="Arial"/>
                <a:ea typeface="Arial"/>
                <a:cs typeface="Arial"/>
                <a:sym typeface="Arial"/>
              </a:rPr>
              <a:t>Assign tasks to boxes; determining if we want to keep box X is a task</a:t>
            </a:r>
          </a:p>
          <a:p>
            <a:pPr marL="457200" lvl="0" indent="-228600" rtl="0">
              <a:spcBef>
                <a:spcPts val="0"/>
              </a:spcBef>
              <a:buFont typeface="Arial"/>
              <a:buChar char="●"/>
            </a:pPr>
            <a:r>
              <a:rPr lang="en">
                <a:latin typeface="Arial"/>
                <a:ea typeface="Arial"/>
                <a:cs typeface="Arial"/>
                <a:sym typeface="Arial"/>
              </a:rPr>
              <a:t>Data parallel</a:t>
            </a:r>
          </a:p>
          <a:p>
            <a:pPr marL="914400" lvl="1" indent="-228600" rtl="0">
              <a:spcBef>
                <a:spcPts val="0"/>
              </a:spcBef>
              <a:buFont typeface="Arial"/>
              <a:buChar char="○"/>
            </a:pPr>
            <a:r>
              <a:rPr lang="en">
                <a:latin typeface="Arial"/>
                <a:ea typeface="Arial"/>
                <a:cs typeface="Arial"/>
                <a:sym typeface="Arial"/>
              </a:rPr>
              <a:t>We compare box i to all other boxes</a:t>
            </a:r>
          </a:p>
          <a:p>
            <a:pPr marL="914400" lvl="1" indent="-228600" rtl="0">
              <a:spcBef>
                <a:spcPts val="0"/>
              </a:spcBef>
              <a:buFont typeface="Arial"/>
              <a:buChar char="○"/>
            </a:pPr>
            <a:r>
              <a:rPr lang="en">
                <a:latin typeface="Arial"/>
                <a:ea typeface="Arial"/>
                <a:cs typeface="Arial"/>
                <a:sym typeface="Arial"/>
              </a:rPr>
              <a:t>Box i is represented by 4 arrays, xmins[i], ymins[i], widths[i], heights[i]</a:t>
            </a:r>
          </a:p>
          <a:p>
            <a:pPr marL="914400" lvl="1" indent="-228600" rtl="0">
              <a:spcBef>
                <a:spcPts val="0"/>
              </a:spcBef>
              <a:buFont typeface="Arial"/>
              <a:buChar char="○"/>
            </a:pPr>
            <a:r>
              <a:rPr lang="en">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b="1">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a:spLocks noGrp="1"/>
          </p:cNvSpPr>
          <p:nvPr>
            <p:ph type="body" idx="1"/>
          </p:nvPr>
        </p:nvSpPr>
        <p:spPr>
          <a:xfrm>
            <a:off x="311700" y="1152475"/>
            <a:ext cx="8520600" cy="32250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We started with python serial code</a:t>
            </a:r>
          </a:p>
          <a:p>
            <a:pPr marL="457200" lvl="0" indent="-228600" rtl="0">
              <a:spcBef>
                <a:spcPts val="0"/>
              </a:spcBef>
              <a:buFont typeface="Arial"/>
              <a:buChar char="●"/>
            </a:pPr>
            <a:r>
              <a:rPr lang="en">
                <a:latin typeface="Arial"/>
                <a:ea typeface="Arial"/>
                <a:cs typeface="Arial"/>
                <a:sym typeface="Arial"/>
              </a:rPr>
              <a:t>Double-nested for loop and lots of memory accesses</a:t>
            </a:r>
          </a:p>
          <a:p>
            <a:pPr marL="457200" lvl="0" indent="-228600" rtl="0">
              <a:spcBef>
                <a:spcPts val="0"/>
              </a:spcBef>
              <a:buFont typeface="Arial"/>
              <a:buChar char="●"/>
            </a:pPr>
            <a:r>
              <a:rPr lang="en">
                <a:latin typeface="Arial"/>
                <a:ea typeface="Arial"/>
                <a:cs typeface="Arial"/>
                <a:sym typeface="Arial"/>
              </a:rPr>
              <a:t>Took about 5min to run for 100 images, each with ~15000 boxes</a:t>
            </a:r>
          </a:p>
          <a:p>
            <a:pPr marL="914400" lvl="1" indent="-228600" rtl="0">
              <a:spcBef>
                <a:spcPts val="0"/>
              </a:spcBef>
              <a:buFont typeface="Arial"/>
              <a:buChar char="○"/>
            </a:pPr>
            <a:r>
              <a:rPr lang="en">
                <a:latin typeface="Arial"/>
                <a:ea typeface="Arial"/>
                <a:cs typeface="Arial"/>
                <a:sym typeface="Arial"/>
              </a:rPr>
              <a:t>~3s per image</a:t>
            </a:r>
          </a:p>
          <a:p>
            <a:pPr marL="457200" lvl="0" indent="-228600" rtl="0">
              <a:spcBef>
                <a:spcPts val="0"/>
              </a:spcBef>
              <a:buFont typeface="Arial"/>
              <a:buChar char="●"/>
            </a:pPr>
            <a:r>
              <a:rPr lang="en">
                <a:latin typeface="Arial"/>
                <a:ea typeface="Arial"/>
                <a:cs typeface="Arial"/>
                <a:sym typeface="Arial"/>
              </a:rPr>
              <a:t>This method cannot react in real-time for a car camera going at 60 fps</a:t>
            </a:r>
          </a:p>
          <a:p>
            <a:pPr marL="457200" lvl="0" indent="-228600" rtl="0">
              <a:spcBef>
                <a:spcPts val="0"/>
              </a:spcBef>
              <a:buFont typeface="Arial"/>
              <a:buChar char="●"/>
            </a:pPr>
            <a:r>
              <a:rPr lang="en">
                <a:latin typeface="Arial"/>
                <a:ea typeface="Arial"/>
                <a:cs typeface="Arial"/>
                <a:sym typeface="Arial"/>
              </a:rPr>
              <a:t>Translate to C</a:t>
            </a:r>
          </a:p>
          <a:p>
            <a:pPr marL="914400" lvl="1" indent="-228600" rtl="0">
              <a:spcBef>
                <a:spcPts val="0"/>
              </a:spcBef>
              <a:buFont typeface="Arial"/>
              <a:buChar char="○"/>
            </a:pPr>
            <a:r>
              <a:rPr lang="en">
                <a:latin typeface="Arial"/>
                <a:ea typeface="Arial"/>
                <a:cs typeface="Arial"/>
                <a:sym typeface="Arial"/>
              </a:rPr>
              <a:t>Simple translation, same logic</a:t>
            </a:r>
          </a:p>
          <a:p>
            <a:pPr marL="914400" lvl="1" indent="-228600" rtl="0">
              <a:spcBef>
                <a:spcPts val="0"/>
              </a:spcBef>
              <a:buFont typeface="Arial"/>
              <a:buChar char="○"/>
            </a:pPr>
            <a:r>
              <a:rPr lang="en">
                <a:latin typeface="Arial"/>
                <a:ea typeface="Arial"/>
                <a:cs typeface="Arial"/>
                <a:sym typeface="Arial"/>
              </a:rPr>
              <a:t>No parallelism, but got ~100x speedup anyway simply by language choice</a:t>
            </a:r>
          </a:p>
          <a:p>
            <a:pPr marL="914400" lvl="1" indent="-228600" rtl="0">
              <a:spcBef>
                <a:spcPts val="0"/>
              </a:spcBef>
              <a:buFont typeface="Arial"/>
              <a:buChar char="○"/>
            </a:pPr>
            <a:r>
              <a:rPr lang="en">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80" name="Shape 180"/>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2" name="Shape 182"/>
          <p:cNvSpPr/>
          <p:nvPr/>
        </p:nvSpPr>
        <p:spPr>
          <a:xfrm rot="5400000">
            <a:off x="3461425" y="279172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p:nvPr/>
        </p:nvSpPr>
        <p:spPr>
          <a:xfrm>
            <a:off x="4300375" y="4323825"/>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4" name="Shape 184"/>
          <p:cNvSpPr txBox="1"/>
          <p:nvPr/>
        </p:nvSpPr>
        <p:spPr>
          <a:xfrm>
            <a:off x="309175" y="1201550"/>
            <a:ext cx="4300300" cy="3660900"/>
          </a:xfrm>
          <a:prstGeom prst="rect">
            <a:avLst/>
          </a:prstGeom>
          <a:noFill/>
          <a:ln>
            <a:noFill/>
          </a:ln>
        </p:spPr>
        <p:txBody>
          <a:bodyPr lIns="91425" tIns="91425" rIns="91425" bIns="91425" anchor="t" anchorCtr="0">
            <a:noAutofit/>
          </a:bodyPr>
          <a:lstStyle/>
          <a:p>
            <a:pPr lvl="0">
              <a:spcBef>
                <a:spcPts val="0"/>
              </a:spcBef>
              <a:buNone/>
            </a:pPr>
            <a:r>
              <a:rPr lang="en" dirty="0"/>
              <a:t>Initially, we believe we should keep every box. The boxes are ordered by their detection probabilities. (Boxes[0] has highest probability)</a:t>
            </a:r>
          </a:p>
          <a:p>
            <a:pPr lvl="0">
              <a:spcBef>
                <a:spcPts val="0"/>
              </a:spcBef>
              <a:buNone/>
            </a:pPr>
            <a:endParaRPr dirty="0"/>
          </a:p>
          <a:p>
            <a:pPr lv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a:t>
            </a:r>
            <a:r>
              <a:rPr lang="en" dirty="0" smtClean="0">
                <a:solidFill>
                  <a:srgbClr val="0070C0"/>
                </a:solidFill>
                <a:latin typeface="Consolas" panose="020B0609020204030204" pitchFamily="49" charset="0"/>
              </a:rPr>
              <a:t>or </a:t>
            </a:r>
            <a:r>
              <a:rPr lang="en" dirty="0">
                <a:solidFill>
                  <a:srgbClr val="0070C0"/>
                </a:solidFill>
                <a:latin typeface="Consolas" panose="020B0609020204030204" pitchFamily="49" charset="0"/>
              </a:rPr>
              <a:t>j &gt; i if keep[j] == True:</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iou_compare(j, i):</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a:t>
            </a:r>
            <a:r>
              <a:rPr lang="en" dirty="0" smtClean="0">
                <a:solidFill>
                  <a:srgbClr val="0070C0"/>
                </a:solidFill>
                <a:latin typeface="Consolas" panose="020B0609020204030204" pitchFamily="49" charset="0"/>
              </a:rPr>
              <a:t>eep[j</a:t>
            </a:r>
            <a:r>
              <a:rPr lang="en" dirty="0">
                <a:solidFill>
                  <a:srgbClr val="0070C0"/>
                </a:solidFill>
                <a:latin typeface="Consolas" panose="020B0609020204030204" pitchFamily="49" charset="0"/>
              </a:rPr>
              <a:t>] = False</a:t>
            </a:r>
          </a:p>
          <a:p>
            <a:pPr lvl="0">
              <a:spcBef>
                <a:spcPts val="0"/>
              </a:spcBef>
              <a:buNone/>
            </a:pPr>
            <a:endParaRPr dirty="0"/>
          </a:p>
          <a:p>
            <a:pPr lvl="0">
              <a:spcBef>
                <a:spcPts val="0"/>
              </a:spcBef>
              <a:buNone/>
            </a:pPr>
            <a:r>
              <a:rPr lang="en" dirty="0"/>
              <a:t>Note: </a:t>
            </a:r>
          </a:p>
          <a:p>
            <a:pPr lvl="0">
              <a:spcBef>
                <a:spcPts val="0"/>
              </a:spcBef>
              <a:buNone/>
            </a:pPr>
            <a:r>
              <a:rPr lang="en" dirty="0"/>
              <a:t>Rows in diagram correspond to i, columns correspond to j</a:t>
            </a:r>
          </a:p>
          <a:p>
            <a:pPr lvl="0">
              <a:spcBef>
                <a:spcPts val="0"/>
              </a:spcBef>
              <a:buNone/>
            </a:pPr>
            <a:r>
              <a:rPr lang="en" dirty="0"/>
              <a:t>Each box represents a comparison between box i and box j</a:t>
            </a:r>
          </a:p>
          <a:p>
            <a:pPr lvl="0">
              <a:spcBef>
                <a:spcPts val="0"/>
              </a:spcBef>
              <a:buNone/>
            </a:pPr>
            <a:r>
              <a:rPr lang="en" dirty="0"/>
              <a:t>		</a:t>
            </a:r>
          </a:p>
        </p:txBody>
      </p:sp>
      <p:sp>
        <p:nvSpPr>
          <p:cNvPr id="185" name="Shape 185"/>
          <p:cNvSpPr txBox="1"/>
          <p:nvPr/>
        </p:nvSpPr>
        <p:spPr>
          <a:xfrm>
            <a:off x="4609475" y="77200"/>
            <a:ext cx="4033500" cy="840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w="9525" cap="flat" cmpd="sng">
            <a:solidFill>
              <a:srgbClr val="000000"/>
            </a:solidFill>
            <a:prstDash val="solid"/>
            <a:round/>
            <a:headEnd type="none" w="lg" len="lg"/>
            <a:tailEnd type="triangle" w="lg" len="lg"/>
          </a:ln>
        </p:spPr>
      </p:cxnSp>
      <p:cxnSp>
        <p:nvCxnSpPr>
          <p:cNvPr id="187" name="Shape 187"/>
          <p:cNvCxnSpPr/>
          <p:nvPr/>
        </p:nvCxnSpPr>
        <p:spPr>
          <a:xfrm>
            <a:off x="7553625" y="913475"/>
            <a:ext cx="0" cy="611400"/>
          </a:xfrm>
          <a:prstGeom prst="straightConnector1">
            <a:avLst/>
          </a:prstGeom>
          <a:noFill/>
          <a:ln w="9525" cap="flat" cmpd="sng">
            <a:solidFill>
              <a:srgbClr val="000000"/>
            </a:solidFill>
            <a:prstDash val="solid"/>
            <a:round/>
            <a:headEnd type="none" w="lg" len="lg"/>
            <a:tailEnd type="triangle" w="lg" len="lg"/>
          </a:ln>
        </p:spPr>
      </p:cxnSp>
      <p:cxnSp>
        <p:nvCxnSpPr>
          <p:cNvPr id="188" name="Shape 188"/>
          <p:cNvCxnSpPr/>
          <p:nvPr/>
        </p:nvCxnSpPr>
        <p:spPr>
          <a:xfrm>
            <a:off x="7926050" y="948600"/>
            <a:ext cx="21000" cy="611400"/>
          </a:xfrm>
          <a:prstGeom prst="straightConnector1">
            <a:avLst/>
          </a:prstGeom>
          <a:noFill/>
          <a:ln w="9525" cap="flat" cmpd="sng">
            <a:solidFill>
              <a:srgbClr val="000000"/>
            </a:solidFill>
            <a:prstDash val="solid"/>
            <a:round/>
            <a:headEnd type="none" w="lg" len="lg"/>
            <a:tailEnd type="triangle" w="lg" len="lg"/>
          </a:ln>
        </p:spPr>
      </p:cxnSp>
      <p:cxnSp>
        <p:nvCxnSpPr>
          <p:cNvPr id="189" name="Shape 189"/>
          <p:cNvCxnSpPr/>
          <p:nvPr/>
        </p:nvCxnSpPr>
        <p:spPr>
          <a:xfrm>
            <a:off x="8380925" y="913475"/>
            <a:ext cx="21000" cy="6114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96" name="Shape 196"/>
          <p:cNvSpPr txBox="1"/>
          <p:nvPr/>
        </p:nvSpPr>
        <p:spPr>
          <a:xfrm>
            <a:off x="309174" y="1201550"/>
            <a:ext cx="4948625" cy="3660900"/>
          </a:xfrm>
          <a:prstGeom prst="rect">
            <a:avLst/>
          </a:prstGeom>
          <a:noFill/>
          <a:ln>
            <a:noFill/>
          </a:ln>
        </p:spPr>
        <p:txBody>
          <a:bodyPr lIns="91425" tIns="91425" rIns="91425" bIns="91425" anchor="t" anchorCtr="0">
            <a:noAutofit/>
          </a:bodyPr>
          <a:lstStyle/>
          <a:p>
            <a:pPr lvl="0" rtl="0">
              <a:spcBef>
                <a:spcPts val="0"/>
              </a:spcBef>
              <a:buNone/>
            </a:pPr>
            <a:r>
              <a:rPr lang="en" dirty="0"/>
              <a:t>Initially, we believe we should keep every box. The boxes are ordered by their detection probabilities. (Boxes[0] has highest probability)</a:t>
            </a:r>
          </a:p>
          <a:p>
            <a:pPr lvl="0" rtl="0">
              <a:spcBef>
                <a:spcPts val="0"/>
              </a:spcBef>
              <a:buNone/>
            </a:pPr>
            <a:endParaRPr dirty="0"/>
          </a:p>
          <a:p>
            <a:pPr lvl="0" rt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if keep[j] == True:</a:t>
            </a:r>
          </a:p>
          <a:p>
            <a:pPr lvl="0" rtl="0">
              <a:spcBef>
                <a:spcPts val="0"/>
              </a:spcBef>
              <a:buNone/>
            </a:pPr>
            <a:r>
              <a:rPr lang="en" dirty="0" smtClean="0">
                <a:solidFill>
                  <a:srgbClr val="0070C0"/>
                </a:solidFill>
                <a:latin typeface="Consolas" panose="020B0609020204030204" pitchFamily="49" charset="0"/>
              </a:rPr>
              <a:t>        R </a:t>
            </a:r>
            <a:r>
              <a:rPr lang="en" dirty="0">
                <a:solidFill>
                  <a:srgbClr val="0070C0"/>
                </a:solidFill>
                <a:latin typeface="Consolas" panose="020B0609020204030204" pitchFamily="49" charset="0"/>
              </a:rPr>
              <a:t>= iou_compare(j, i)</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threshold:</a:t>
            </a:r>
          </a:p>
          <a:p>
            <a:pPr lvl="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i</a:t>
            </a:r>
            <a:r>
              <a:rPr lang="en" dirty="0" smtClean="0">
                <a:solidFill>
                  <a:srgbClr val="0070C0"/>
                </a:solidFill>
                <a:latin typeface="Consolas" panose="020B0609020204030204" pitchFamily="49" charset="0"/>
              </a:rPr>
              <a:t>f </a:t>
            </a:r>
            <a:r>
              <a:rPr lang="en" dirty="0">
                <a:solidFill>
                  <a:srgbClr val="0070C0"/>
                </a:solidFill>
                <a:latin typeface="Consolas" panose="020B0609020204030204" pitchFamily="49" charset="0"/>
              </a:rPr>
              <a:t>prob(j) &gt; prob(i):</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indent="45720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e</a:t>
            </a:r>
            <a:r>
              <a:rPr lang="en" dirty="0" smtClean="0">
                <a:solidFill>
                  <a:srgbClr val="0070C0"/>
                </a:solidFill>
                <a:latin typeface="Consolas" panose="020B0609020204030204" pitchFamily="49" charset="0"/>
              </a:rPr>
              <a:t>lse</a:t>
            </a:r>
            <a:r>
              <a:rPr lang="en" dirty="0">
                <a:solidFill>
                  <a:srgbClr val="0070C0"/>
                </a:solidFill>
                <a:latin typeface="Consolas" panose="020B0609020204030204" pitchFamily="49" charset="0"/>
              </a:rPr>
              <a:t>:</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keep[i</a:t>
            </a:r>
            <a:r>
              <a:rPr lang="en" dirty="0">
                <a:solidFill>
                  <a:srgbClr val="0070C0"/>
                </a:solidFill>
                <a:latin typeface="Consolas" panose="020B0609020204030204" pitchFamily="49" charset="0"/>
              </a:rPr>
              <a:t>] = False</a:t>
            </a:r>
          </a:p>
          <a:p>
            <a:pPr lvl="0" rtl="0">
              <a:spcBef>
                <a:spcPts val="0"/>
              </a:spcBef>
              <a:buNone/>
            </a:pPr>
            <a:endParaRPr dirty="0"/>
          </a:p>
          <a:p>
            <a:pPr lvl="0">
              <a:spcBef>
                <a:spcPts val="0"/>
              </a:spcBef>
              <a:buNone/>
            </a:pPr>
            <a:r>
              <a:rPr lang="en" dirty="0"/>
              <a:t>This version is not 100% accurate to the serial version, but runs faster</a:t>
            </a:r>
          </a:p>
          <a:p>
            <a:pPr lvl="0" rtl="0">
              <a:spcBef>
                <a:spcPts val="0"/>
              </a:spcBef>
              <a:buNone/>
            </a:pPr>
            <a:r>
              <a:rPr lang="en" dirty="0"/>
              <a:t>No longer need to sort the boxes by probabilities</a:t>
            </a:r>
          </a:p>
        </p:txBody>
      </p:sp>
      <p:sp>
        <p:nvSpPr>
          <p:cNvPr id="197" name="Shape 197"/>
          <p:cNvSpPr txBox="1"/>
          <p:nvPr/>
        </p:nvSpPr>
        <p:spPr>
          <a:xfrm>
            <a:off x="5654200" y="310075"/>
            <a:ext cx="3000300" cy="1003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We can still discard some comparisons, but this algorithm isn’t guaranteed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b="1">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b="1">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3160100" y="396887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a:spLocks noGrp="1"/>
          </p:cNvSpPr>
          <p:nvPr>
            <p:ph type="body" idx="1"/>
          </p:nvPr>
        </p:nvSpPr>
        <p:spPr>
          <a:xfrm>
            <a:off x="311700" y="1017725"/>
            <a:ext cx="4248300" cy="38151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Inner loop only, because we’re throwing out boxes as we go along</a:t>
            </a:r>
          </a:p>
          <a:p>
            <a:pPr marL="457200" marR="0" lvl="0" indent="-317500" algn="l" rtl="0">
              <a:lnSpc>
                <a:spcPct val="115000"/>
              </a:lnSpc>
              <a:spcBef>
                <a:spcPts val="0"/>
              </a:spcBef>
              <a:spcAft>
                <a:spcPts val="1600"/>
              </a:spcAft>
              <a:buClr>
                <a:schemeClr val="accent3"/>
              </a:buClr>
              <a:buSzPct val="77777"/>
              <a:buFont typeface="Arial"/>
              <a:buChar char="●"/>
            </a:pPr>
            <a:r>
              <a:rPr lang="en">
                <a:latin typeface="Arial"/>
                <a:ea typeface="Arial"/>
                <a:cs typeface="Arial"/>
                <a:sym typeface="Arial"/>
              </a:rPr>
              <a:t>All threads compare box i to a unique box j</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Threads mark j as discarded</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Data parallel: j boxes are in organized array, each thread process unique j</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Task parallel: Each comparison is an independent task</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2x speedup over serial c</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388550" y="930750"/>
            <a:ext cx="4755449" cy="3517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a:spLocks noGrp="1"/>
          </p:cNvSpPr>
          <p:nvPr>
            <p:ph type="body" idx="1"/>
          </p:nvPr>
        </p:nvSpPr>
        <p:spPr>
          <a:xfrm>
            <a:off x="152400" y="971550"/>
            <a:ext cx="4191000" cy="3996025"/>
          </a:xfrm>
          <a:prstGeom prst="rect">
            <a:avLst/>
          </a:prstGeom>
        </p:spPr>
        <p:txBody>
          <a:bodyPr lIns="91425" tIns="91425" rIns="91425" bIns="91425" anchor="t" anchorCtr="0">
            <a:noAutofit/>
          </a:bodyPr>
          <a:lstStyle/>
          <a:p>
            <a:pPr marL="457200" lvl="0" indent="-228600" rtl="0">
              <a:spcBef>
                <a:spcPts val="0"/>
              </a:spcBef>
              <a:buFont typeface="Arial"/>
              <a:buChar char="●"/>
            </a:pPr>
            <a:r>
              <a:rPr lang="en" dirty="0">
                <a:latin typeface="Arial"/>
                <a:ea typeface="Arial"/>
                <a:cs typeface="Arial"/>
                <a:sym typeface="Arial"/>
              </a:rPr>
              <a:t>No data dependencies between threads.</a:t>
            </a:r>
          </a:p>
          <a:p>
            <a:pPr marL="457200" lvl="0" indent="-228600" rtl="0">
              <a:spcBef>
                <a:spcPts val="0"/>
              </a:spcBef>
              <a:buFont typeface="Arial"/>
              <a:buChar char="●"/>
            </a:pPr>
            <a:r>
              <a:rPr lang="en" dirty="0">
                <a:latin typeface="Arial"/>
                <a:ea typeface="Arial"/>
                <a:cs typeface="Arial"/>
                <a:sym typeface="Arial"/>
              </a:rPr>
              <a:t>Each thread writes to different index in the keep array</a:t>
            </a:r>
          </a:p>
          <a:p>
            <a:pPr marL="457200" lvl="0" indent="-228600" rtl="0">
              <a:spcBef>
                <a:spcPts val="0"/>
              </a:spcBef>
              <a:buFont typeface="Arial"/>
              <a:buChar char="●"/>
            </a:pPr>
            <a:r>
              <a:rPr lang="en" dirty="0">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29" name="Shape 22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1" name="Shape 23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3" name="Shape 233"/>
          <p:cNvSpPr/>
          <p:nvPr/>
        </p:nvSpPr>
        <p:spPr>
          <a:xfrm>
            <a:off x="7053475" y="2795950"/>
            <a:ext cx="17418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txBox="1"/>
          <p:nvPr/>
        </p:nvSpPr>
        <p:spPr>
          <a:xfrm>
            <a:off x="4873700" y="261400"/>
            <a:ext cx="3843600" cy="808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6" name="Shape 236"/>
          <p:cNvSpPr txBox="1"/>
          <p:nvPr/>
        </p:nvSpPr>
        <p:spPr>
          <a:xfrm>
            <a:off x="4771850" y="29512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7" name="Shape 237"/>
          <p:cNvSpPr txBox="1"/>
          <p:nvPr/>
        </p:nvSpPr>
        <p:spPr>
          <a:xfrm>
            <a:off x="5123525" y="344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w="9525" cap="flat" cmpd="sng">
            <a:solidFill>
              <a:srgbClr val="FF0000"/>
            </a:solidFill>
            <a:prstDash val="solid"/>
            <a:round/>
            <a:headEnd type="none" w="lg" len="lg"/>
            <a:tailEnd type="triangle" w="lg" len="lg"/>
          </a:ln>
        </p:spPr>
      </p:cxnSp>
      <p:sp>
        <p:nvSpPr>
          <p:cNvPr id="239" name="Shape 239"/>
          <p:cNvSpPr txBox="1"/>
          <p:nvPr/>
        </p:nvSpPr>
        <p:spPr>
          <a:xfrm>
            <a:off x="525924" y="3768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¾ of the threads are idle in this iteration. Bad!</a:t>
            </a:r>
          </a:p>
        </p:txBody>
      </p:sp>
      <p:cxnSp>
        <p:nvCxnSpPr>
          <p:cNvPr id="240" name="Shape 240"/>
          <p:cNvCxnSpPr>
            <a:stCxn id="239" idx="3"/>
            <a:endCxn id="233" idx="1"/>
          </p:cNvCxnSpPr>
          <p:nvPr/>
        </p:nvCxnSpPr>
        <p:spPr>
          <a:xfrm flipV="1">
            <a:off x="4573224" y="2992000"/>
            <a:ext cx="2480251" cy="1012400"/>
          </a:xfrm>
          <a:prstGeom prst="straightConnector1">
            <a:avLst/>
          </a:prstGeom>
          <a:noFill/>
          <a:ln w="28575" cap="flat" cmpd="sng">
            <a:solidFill>
              <a:srgbClr val="FF0000"/>
            </a:solidFill>
            <a:prstDash val="solid"/>
            <a:round/>
            <a:headEnd type="none" w="lg" len="lg"/>
            <a:tailEnd type="triangle" w="lg" len="lg"/>
          </a:ln>
        </p:spPr>
      </p:cxnSp>
      <p:sp>
        <p:nvSpPr>
          <p:cNvPr id="241" name="Shape 241"/>
          <p:cNvSpPr/>
          <p:nvPr/>
        </p:nvSpPr>
        <p:spPr>
          <a:xfrm>
            <a:off x="7479925" y="3243475"/>
            <a:ext cx="13155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525925" y="431975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rot="10800000" flipH="1">
            <a:off x="4573225" y="3618950"/>
            <a:ext cx="2941800" cy="9369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a:spLocks noGrp="1"/>
          </p:cNvSpPr>
          <p:nvPr>
            <p:ph type="body" idx="1"/>
          </p:nvPr>
        </p:nvSpPr>
        <p:spPr>
          <a:xfrm>
            <a:off x="311700" y="1152475"/>
            <a:ext cx="38142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Parallelize the outer for loop of the unordered algorithm</a:t>
            </a:r>
          </a:p>
          <a:p>
            <a:pPr marL="457200" lvl="0" indent="-228600" rtl="0">
              <a:spcBef>
                <a:spcPts val="0"/>
              </a:spcBef>
              <a:buFont typeface="Arial"/>
              <a:buChar char="●"/>
            </a:pPr>
            <a:r>
              <a:rPr lang="en">
                <a:latin typeface="Arial"/>
                <a:ea typeface="Arial"/>
                <a:cs typeface="Arial"/>
                <a:sym typeface="Arial"/>
              </a:rPr>
              <a:t>~7x speedup compared to serial C</a:t>
            </a:r>
          </a:p>
          <a:p>
            <a:pPr marL="457200" lvl="0" indent="-228600" rtl="0">
              <a:spcBef>
                <a:spcPts val="0"/>
              </a:spcBef>
              <a:buFont typeface="Arial"/>
              <a:buChar char="●"/>
            </a:pPr>
            <a:r>
              <a:rPr lang="en">
                <a:latin typeface="Arial"/>
                <a:ea typeface="Arial"/>
                <a:cs typeface="Arial"/>
                <a:sym typeface="Arial"/>
              </a:rPr>
              <a:t>Not entirely accurate, since we are not going strictly by order of probability</a:t>
            </a:r>
          </a:p>
          <a:p>
            <a:pPr marL="457200" lvl="0" indent="-228600" rtl="0">
              <a:spcBef>
                <a:spcPts val="0"/>
              </a:spcBef>
              <a:buFont typeface="Arial"/>
              <a:buChar char="●"/>
            </a:pPr>
            <a:r>
              <a:rPr lang="en">
                <a:latin typeface="Arial"/>
                <a:ea typeface="Arial"/>
                <a:cs typeface="Arial"/>
                <a:sym typeface="Arial"/>
              </a:rPr>
              <a:t>Still task and data parallel</a:t>
            </a:r>
          </a:p>
          <a:p>
            <a:pPr marL="914400" lvl="1" indent="-228600" rtl="0">
              <a:spcBef>
                <a:spcPts val="0"/>
              </a:spcBef>
              <a:buFont typeface="Arial"/>
              <a:buChar char="○"/>
            </a:pPr>
            <a:r>
              <a:rPr lang="en">
                <a:latin typeface="Arial"/>
                <a:ea typeface="Arial"/>
                <a:cs typeface="Arial"/>
                <a:sym typeface="Arial"/>
              </a:rPr>
              <a:t>Data parallel: we iterate over an </a:t>
            </a:r>
            <a:r>
              <a:rPr lang="en" b="1">
                <a:latin typeface="Arial"/>
                <a:ea typeface="Arial"/>
                <a:cs typeface="Arial"/>
                <a:sym typeface="Arial"/>
              </a:rPr>
              <a:t>unsorted </a:t>
            </a:r>
            <a:r>
              <a:rPr lang="en">
                <a:latin typeface="Arial"/>
                <a:ea typeface="Arial"/>
                <a:cs typeface="Arial"/>
                <a:sym typeface="Arial"/>
              </a:rPr>
              <a:t>array of boxes now</a:t>
            </a:r>
          </a:p>
          <a:p>
            <a:pPr marL="914400" lvl="1" indent="-228600" rtl="0">
              <a:spcBef>
                <a:spcPts val="0"/>
              </a:spcBef>
              <a:buFont typeface="Arial"/>
              <a:buChar char="○"/>
            </a:pPr>
            <a:r>
              <a:rPr lang="en">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a:spLocks noGrp="1"/>
          </p:cNvSpPr>
          <p:nvPr>
            <p:ph type="body" idx="1"/>
          </p:nvPr>
        </p:nvSpPr>
        <p:spPr>
          <a:xfrm>
            <a:off x="311700" y="1152475"/>
            <a:ext cx="38142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Parallelize the outer for loop</a:t>
            </a:r>
          </a:p>
          <a:p>
            <a:pPr marL="457200" lvl="0" indent="-228600" rtl="0">
              <a:spcBef>
                <a:spcPts val="0"/>
              </a:spcBef>
              <a:buFont typeface="Arial"/>
              <a:buChar char="●"/>
            </a:pPr>
            <a:r>
              <a:rPr lang="en">
                <a:latin typeface="Arial"/>
                <a:ea typeface="Arial"/>
                <a:cs typeface="Arial"/>
                <a:sym typeface="Arial"/>
              </a:rPr>
              <a:t>Threads do not need to communicate, since they perform all possible computations</a:t>
            </a:r>
          </a:p>
          <a:p>
            <a:pPr marL="457200" lvl="0" indent="-228600" rtl="0">
              <a:spcBef>
                <a:spcPts val="0"/>
              </a:spcBef>
              <a:buFont typeface="Arial"/>
              <a:buChar char="●"/>
            </a:pPr>
            <a:r>
              <a:rPr lang="en">
                <a:latin typeface="Arial"/>
                <a:ea typeface="Arial"/>
                <a:cs typeface="Arial"/>
                <a:sym typeface="Arial"/>
              </a:rPr>
              <a:t>Later unnecessary rows are skipped completely</a:t>
            </a:r>
          </a:p>
          <a:p>
            <a:pPr marL="914400" lvl="1" indent="-228600" rtl="0">
              <a:spcBef>
                <a:spcPts val="0"/>
              </a:spcBef>
              <a:buFont typeface="Arial"/>
              <a:buChar char="○"/>
            </a:pPr>
            <a:r>
              <a:rPr lang="en">
                <a:latin typeface="Arial"/>
                <a:ea typeface="Arial"/>
                <a:cs typeface="Arial"/>
                <a:sym typeface="Arial"/>
              </a:rPr>
              <a:t>Compare this to previous implementation</a:t>
            </a:r>
          </a:p>
        </p:txBody>
      </p:sp>
      <p:graphicFrame>
        <p:nvGraphicFramePr>
          <p:cNvPr id="257" name="Shape 257"/>
          <p:cNvGraphicFramePr/>
          <p:nvPr/>
        </p:nvGraphicFramePr>
        <p:xfrm>
          <a:off x="5186125" y="1475175"/>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81000">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58" name="Shape 258"/>
          <p:cNvSpPr txBox="1"/>
          <p:nvPr/>
        </p:nvSpPr>
        <p:spPr>
          <a:xfrm>
            <a:off x="311700" y="3427450"/>
            <a:ext cx="3262500" cy="12930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59" name="Shape 259"/>
          <p:cNvSpPr txBox="1"/>
          <p:nvPr/>
        </p:nvSpPr>
        <p:spPr>
          <a:xfrm>
            <a:off x="6239675" y="793975"/>
            <a:ext cx="2276700" cy="6042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364875" y="1902975"/>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364875" y="2302225"/>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24725" y="3101987"/>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64875" y="3901750"/>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424725" y="2702112"/>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p:nvPr/>
        </p:nvSpPr>
        <p:spPr>
          <a:xfrm>
            <a:off x="775175" y="4040650"/>
            <a:ext cx="4154400" cy="8109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a:spLocks noGrp="1"/>
          </p:cNvSpPr>
          <p:nvPr>
            <p:ph type="body" idx="1"/>
          </p:nvPr>
        </p:nvSpPr>
        <p:spPr>
          <a:xfrm>
            <a:off x="311700" y="1152475"/>
            <a:ext cx="3814200" cy="38151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1600"/>
              </a:spcAft>
              <a:buClr>
                <a:schemeClr val="accent3"/>
              </a:buClr>
              <a:buSzPct val="100000"/>
              <a:buFont typeface="Arial"/>
              <a:buChar char="●"/>
            </a:pPr>
            <a:r>
              <a:rPr lang="en" sz="1400">
                <a:latin typeface="Arial"/>
                <a:ea typeface="Arial"/>
                <a:cs typeface="Arial"/>
                <a:sym typeface="Arial"/>
              </a:rPr>
              <a:t>Parallelize the columns of the serial algorithm, starting from low probability boxes</a:t>
            </a:r>
          </a:p>
          <a:p>
            <a:pPr marL="457200" marR="0" lvl="0" indent="-317500" algn="l" rtl="0">
              <a:lnSpc>
                <a:spcPct val="115000"/>
              </a:lnSpc>
              <a:spcBef>
                <a:spcPts val="0"/>
              </a:spcBef>
              <a:spcAft>
                <a:spcPts val="1600"/>
              </a:spcAft>
              <a:buSzPct val="100000"/>
              <a:buFont typeface="Arial"/>
              <a:buChar char="●"/>
            </a:pPr>
            <a:r>
              <a:rPr lang="en" sz="1400">
                <a:latin typeface="Arial"/>
                <a:ea typeface="Arial"/>
                <a:cs typeface="Arial"/>
                <a:sym typeface="Arial"/>
              </a:rPr>
              <a:t>No interthread communication, threads all write to unique position in keep array</a:t>
            </a:r>
          </a:p>
          <a:p>
            <a:pPr marL="457200" marR="0" lvl="0" indent="-317500" algn="l" rtl="0">
              <a:lnSpc>
                <a:spcPct val="115000"/>
              </a:lnSpc>
              <a:spcBef>
                <a:spcPts val="0"/>
              </a:spcBef>
              <a:spcAft>
                <a:spcPts val="1600"/>
              </a:spcAft>
              <a:buSzPct val="100000"/>
              <a:buFont typeface="Arial"/>
              <a:buChar char="●"/>
            </a:pPr>
            <a:r>
              <a:rPr lang="en" sz="1400">
                <a:latin typeface="Arial"/>
                <a:ea typeface="Arial"/>
                <a:cs typeface="Arial"/>
                <a:sym typeface="Arial"/>
              </a:rPr>
              <a:t>Slow, many excess computations are performed. 0.2x as fast as serial c</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We must compute down every column</a:t>
            </a:r>
          </a:p>
          <a:p>
            <a:pPr marL="457200" marR="0" lvl="0" indent="-317500" algn="l" rtl="0">
              <a:lnSpc>
                <a:spcPct val="115000"/>
              </a:lnSpc>
              <a:spcBef>
                <a:spcPts val="0"/>
              </a:spcBef>
              <a:spcAft>
                <a:spcPts val="1600"/>
              </a:spcAft>
              <a:buSzPct val="100000"/>
              <a:buFont typeface="Arial"/>
              <a:buChar char="●"/>
            </a:pPr>
            <a:r>
              <a:rPr lang="en" sz="1400">
                <a:latin typeface="Arial"/>
                <a:ea typeface="Arial"/>
                <a:cs typeface="Arial"/>
                <a:sym typeface="Arial"/>
              </a:rPr>
              <a:t>Task parallel: Seeing if we want to keep box X is a task</a:t>
            </a:r>
          </a:p>
          <a:p>
            <a:pPr marL="457200" marR="0" lvl="0" indent="-317500" algn="l" rtl="0">
              <a:lnSpc>
                <a:spcPct val="115000"/>
              </a:lnSpc>
              <a:spcBef>
                <a:spcPts val="0"/>
              </a:spcBef>
              <a:spcAft>
                <a:spcPts val="1600"/>
              </a:spcAft>
              <a:buSzPct val="100000"/>
              <a:buFont typeface="Arial"/>
              <a:buChar char="●"/>
            </a:pPr>
            <a:r>
              <a:rPr lang="en" sz="1400">
                <a:latin typeface="Arial"/>
                <a:ea typeface="Arial"/>
                <a:cs typeface="Arial"/>
                <a:sym typeface="Arial"/>
              </a:rPr>
              <a:t>Data parallel: Boxes are still in a sorted array</a:t>
            </a:r>
          </a:p>
        </p:txBody>
      </p:sp>
      <p:graphicFrame>
        <p:nvGraphicFramePr>
          <p:cNvPr id="274" name="Shape 274"/>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r>
                        <a:rPr lang="en"/>
                        <a:t>X</a:t>
                      </a:r>
                    </a:p>
                  </a:txBody>
                  <a:tcPr marL="91425" marR="91425" marT="91425" marB="91425">
                    <a:solidFill>
                      <a:schemeClr val="lt1"/>
                    </a:solidFill>
                  </a:tcPr>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r>
                        <a:rPr lang="en"/>
                        <a:t>X</a:t>
                      </a:r>
                    </a:p>
                  </a:txBody>
                  <a:tcPr marL="91425" marR="91425" marT="91425" marB="91425">
                    <a:lnB w="9525" cap="flat" cmpd="sng">
                      <a:solidFill>
                        <a:srgbClr val="999999"/>
                      </a:solidFill>
                      <a:prstDash val="solid"/>
                      <a:round/>
                      <a:headEnd type="none" w="med" len="med"/>
                      <a:tailEnd type="none" w="med" len="med"/>
                    </a:lnB>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lnT w="9525" cap="flat" cmpd="sng">
                      <a:solidFill>
                        <a:srgbClr val="999999"/>
                      </a:solidFill>
                      <a:prstDash val="solid"/>
                      <a:round/>
                      <a:headEnd type="none" w="med" len="med"/>
                      <a:tailEnd type="none" w="med" len="med"/>
                    </a:lnT>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75" name="Shape 275"/>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7" name="Shape 277"/>
          <p:cNvSpPr/>
          <p:nvPr/>
        </p:nvSpPr>
        <p:spPr>
          <a:xfrm rot="5400000">
            <a:off x="3481100" y="28128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txBox="1"/>
          <p:nvPr/>
        </p:nvSpPr>
        <p:spPr>
          <a:xfrm>
            <a:off x="4024800" y="3583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9" name="Shape 279"/>
          <p:cNvSpPr/>
          <p:nvPr/>
        </p:nvSpPr>
        <p:spPr>
          <a:xfrm rot="10800000" flipH="1">
            <a:off x="8180350" y="1572596"/>
            <a:ext cx="462600" cy="4599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rot="10800000" flipH="1">
            <a:off x="7776450" y="1490425"/>
            <a:ext cx="462600" cy="9810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rot="10800000" flipH="1">
            <a:off x="7313850" y="1490425"/>
            <a:ext cx="462600" cy="3687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180850" y="41002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5303525" y="48195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p:nvPr/>
        </p:nvSpPr>
        <p:spPr>
          <a:xfrm>
            <a:off x="3180850" y="39487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Vectorized the individual iou comparisons among boxes</a:t>
            </a:r>
          </a:p>
          <a:p>
            <a:pPr marL="457200" lvl="0" indent="-228600" rtl="0">
              <a:spcBef>
                <a:spcPts val="0"/>
              </a:spcBef>
              <a:buFont typeface="Arial"/>
              <a:buChar char="●"/>
            </a:pPr>
            <a:r>
              <a:rPr lang="en">
                <a:latin typeface="Arial"/>
                <a:ea typeface="Arial"/>
                <a:cs typeface="Arial"/>
                <a:sym typeface="Arial"/>
              </a:rPr>
              <a:t>Gather and compute ratios in batches, then compare ratios and discard in groups</a:t>
            </a:r>
          </a:p>
          <a:p>
            <a:pPr marL="457200" lvl="0" indent="-228600" rtl="0">
              <a:spcBef>
                <a:spcPts val="0"/>
              </a:spcBef>
              <a:buFont typeface="Arial"/>
              <a:buChar char="●"/>
            </a:pPr>
            <a:r>
              <a:rPr lang="en">
                <a:latin typeface="Arial"/>
                <a:ea typeface="Arial"/>
                <a:cs typeface="Arial"/>
                <a:sym typeface="Arial"/>
              </a:rPr>
              <a:t>Used alongside OMP</a:t>
            </a:r>
          </a:p>
          <a:p>
            <a:pPr marL="914400" lvl="1" indent="-228600" rtl="0">
              <a:spcBef>
                <a:spcPts val="0"/>
              </a:spcBef>
              <a:buFont typeface="Arial"/>
              <a:buChar char="○"/>
            </a:pPr>
            <a:r>
              <a:rPr lang="en">
                <a:latin typeface="Arial"/>
                <a:ea typeface="Arial"/>
                <a:cs typeface="Arial"/>
                <a:sym typeface="Arial"/>
              </a:rPr>
              <a:t>9x speedup compared to serial C</a:t>
            </a:r>
          </a:p>
          <a:p>
            <a:pPr marL="914400" lvl="1" indent="-228600" rtl="0">
              <a:spcBef>
                <a:spcPts val="0"/>
              </a:spcBef>
              <a:buFont typeface="Arial"/>
              <a:buChar char="○"/>
            </a:pPr>
            <a:r>
              <a:rPr lang="en">
                <a:latin typeface="Arial"/>
                <a:ea typeface="Arial"/>
                <a:cs typeface="Arial"/>
                <a:sym typeface="Arial"/>
              </a:rPr>
              <a:t>No error unlike unordered C</a:t>
            </a:r>
          </a:p>
          <a:p>
            <a:pPr lvl="0" rtl="0">
              <a:spcBef>
                <a:spcPts val="0"/>
              </a:spcBef>
              <a:buNone/>
            </a:pPr>
            <a:endParaRPr>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3736025" y="1104725"/>
            <a:ext cx="5019299" cy="3785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endParaRPr>
              <a:latin typeface="Arial"/>
              <a:ea typeface="Arial"/>
              <a:cs typeface="Arial"/>
              <a:sym typeface="Arial"/>
            </a:endParaRPr>
          </a:p>
          <a:p>
            <a:pPr lvl="0" rtl="0">
              <a:spcBef>
                <a:spcPts val="0"/>
              </a:spcBef>
              <a:buNone/>
            </a:pPr>
            <a:endParaRPr>
              <a:latin typeface="Arial"/>
              <a:ea typeface="Arial"/>
              <a:cs typeface="Arial"/>
              <a:sym typeface="Arial"/>
            </a:endParaRPr>
          </a:p>
        </p:txBody>
      </p:sp>
      <p:graphicFrame>
        <p:nvGraphicFramePr>
          <p:cNvPr id="308" name="Shape 308"/>
          <p:cNvGraphicFramePr/>
          <p:nvPr/>
        </p:nvGraphicFramePr>
        <p:xfrm>
          <a:off x="5345550" y="1642850"/>
          <a:ext cx="3000000" cy="300000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309" name="Shape 30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1" name="Shape 31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3" name="Shape 313"/>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873700" y="261400"/>
            <a:ext cx="3843600" cy="8082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5" name="Shape 315"/>
          <p:cNvCxnSpPr/>
          <p:nvPr/>
        </p:nvCxnSpPr>
        <p:spPr>
          <a:xfrm flipH="1">
            <a:off x="5958650" y="862850"/>
            <a:ext cx="70200" cy="780000"/>
          </a:xfrm>
          <a:prstGeom prst="straightConnector1">
            <a:avLst/>
          </a:prstGeom>
          <a:noFill/>
          <a:ln w="9525" cap="flat" cmpd="sng">
            <a:solidFill>
              <a:srgbClr val="FF0000"/>
            </a:solidFill>
            <a:prstDash val="solid"/>
            <a:round/>
            <a:headEnd type="none" w="lg" len="lg"/>
            <a:tailEnd type="triangle" w="lg" len="lg"/>
          </a:ln>
        </p:spPr>
      </p:cxnSp>
      <p:sp>
        <p:nvSpPr>
          <p:cNvPr id="316" name="Shape 316"/>
          <p:cNvSpPr/>
          <p:nvPr/>
        </p:nvSpPr>
        <p:spPr>
          <a:xfrm>
            <a:off x="5804000" y="1694725"/>
            <a:ext cx="16935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497500" y="1694725"/>
            <a:ext cx="16464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txBox="1"/>
          <p:nvPr/>
        </p:nvSpPr>
        <p:spPr>
          <a:xfrm>
            <a:off x="5207600" y="261400"/>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w="9525" cap="flat" cmpd="sng">
            <a:solidFill>
              <a:srgbClr val="FF0000"/>
            </a:solidFill>
            <a:prstDash val="solid"/>
            <a:round/>
            <a:headEnd type="none" w="lg" len="lg"/>
            <a:tailEnd type="triangle" w="lg" len="lg"/>
          </a:ln>
        </p:spPr>
      </p:cxnSp>
      <p:sp>
        <p:nvSpPr>
          <p:cNvPr id="321" name="Shape 321"/>
          <p:cNvSpPr txBox="1"/>
          <p:nvPr/>
        </p:nvSpPr>
        <p:spPr>
          <a:xfrm>
            <a:off x="1581000" y="271227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22" name="Shape 322"/>
          <p:cNvSpPr txBox="1"/>
          <p:nvPr/>
        </p:nvSpPr>
        <p:spPr>
          <a:xfrm>
            <a:off x="311700" y="3788075"/>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rot="10800000" flipH="1">
            <a:off x="4037400" y="1986725"/>
            <a:ext cx="4283400" cy="2087700"/>
          </a:xfrm>
          <a:prstGeom prst="straightConnector1">
            <a:avLst/>
          </a:prstGeom>
          <a:noFill/>
          <a:ln w="9525" cap="flat" cmpd="sng">
            <a:solidFill>
              <a:srgbClr val="FF0000"/>
            </a:solidFill>
            <a:prstDash val="solid"/>
            <a:round/>
            <a:headEnd type="none" w="lg" len="lg"/>
            <a:tailEnd type="triangle" w="lg" len="lg"/>
          </a:ln>
        </p:spPr>
      </p:cxnSp>
      <p:sp>
        <p:nvSpPr>
          <p:cNvPr id="324" name="Shape 324"/>
          <p:cNvSpPr txBox="1"/>
          <p:nvPr/>
        </p:nvSpPr>
        <p:spPr>
          <a:xfrm>
            <a:off x="462825" y="2514575"/>
            <a:ext cx="3725700" cy="977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rot="10800000" flipH="1">
            <a:off x="4188525" y="2507900"/>
            <a:ext cx="2523600" cy="3021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What is NMS?</a:t>
            </a:r>
          </a:p>
        </p:txBody>
      </p:sp>
      <p:sp>
        <p:nvSpPr>
          <p:cNvPr id="72" name="Shape 72"/>
          <p:cNvSpPr txBox="1">
            <a:spLocks noGrp="1"/>
          </p:cNvSpPr>
          <p:nvPr>
            <p:ph type="body" idx="1"/>
          </p:nvPr>
        </p:nvSpPr>
        <p:spPr>
          <a:xfrm>
            <a:off x="4681400" y="1229875"/>
            <a:ext cx="3863400" cy="3400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Non-Maximum Suppression - an intermediate step in many edge detection algorithms</a:t>
            </a:r>
          </a:p>
          <a:p>
            <a:pPr marL="457200" lvl="0" indent="-228600" rtl="0">
              <a:spcBef>
                <a:spcPts val="0"/>
              </a:spcBef>
              <a:buFont typeface="Arial"/>
              <a:buChar char="●"/>
            </a:pPr>
            <a:r>
              <a:rPr lang="en">
                <a:latin typeface="Arial"/>
                <a:ea typeface="Arial"/>
                <a:cs typeface="Arial"/>
                <a:sym typeface="Arial"/>
              </a:rPr>
              <a:t>Object detection may result in multiple results (shown by red bounding boxes)</a:t>
            </a:r>
          </a:p>
          <a:p>
            <a:pPr marL="457200" lvl="0" indent="-228600" rtl="0">
              <a:spcBef>
                <a:spcPts val="0"/>
              </a:spcBef>
              <a:buFont typeface="Arial"/>
              <a:buChar char="●"/>
            </a:pPr>
            <a:r>
              <a:rPr lang="en">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l="1378" t="23913" r="50246" b="28609"/>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Scaling Plot</a:t>
            </a:r>
          </a:p>
        </p:txBody>
      </p:sp>
      <p:pic>
        <p:nvPicPr>
          <p:cNvPr id="331" name="Shape 331" descr="figure_1.png"/>
          <p:cNvPicPr preferRelativeResize="0"/>
          <p:nvPr/>
        </p:nvPicPr>
        <p:blipFill rotWithShape="1">
          <a:blip r:embed="rId3">
            <a:alphaModFix/>
          </a:blip>
          <a:srcRect l="6505" t="7945" r="7892" b="1866"/>
          <a:stretch/>
        </p:blipFill>
        <p:spPr>
          <a:xfrm>
            <a:off x="3645600" y="1017724"/>
            <a:ext cx="4960300" cy="3919474"/>
          </a:xfrm>
          <a:prstGeom prst="rect">
            <a:avLst/>
          </a:prstGeom>
          <a:noFill/>
          <a:ln>
            <a:noFill/>
          </a:ln>
        </p:spPr>
      </p:pic>
      <p:sp>
        <p:nvSpPr>
          <p:cNvPr id="332" name="Shape 332"/>
          <p:cNvSpPr txBox="1"/>
          <p:nvPr/>
        </p:nvSpPr>
        <p:spPr>
          <a:xfrm>
            <a:off x="455975" y="1067000"/>
            <a:ext cx="2535300" cy="2763300"/>
          </a:xfrm>
          <a:prstGeom prst="rect">
            <a:avLst/>
          </a:prstGeom>
          <a:noFill/>
          <a:ln>
            <a:noFill/>
          </a:ln>
        </p:spPr>
        <p:txBody>
          <a:bodyPr lIns="91425" tIns="91425" rIns="91425" bIns="91425" anchor="t" anchorCtr="0">
            <a:noAutofit/>
          </a:bodyPr>
          <a:lstStyle/>
          <a:p>
            <a:pPr lvl="0">
              <a:spcBef>
                <a:spcPts val="0"/>
              </a:spcBef>
              <a:buNone/>
            </a:pPr>
            <a:r>
              <a:rPr lang="en"/>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3180850" y="4238500"/>
            <a:ext cx="781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275875" y="4625950"/>
            <a:ext cx="6420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aphicFrame>
        <p:nvGraphicFramePr>
          <p:cNvPr id="349" name="Shape 349"/>
          <p:cNvGraphicFramePr/>
          <p:nvPr/>
        </p:nvGraphicFramePr>
        <p:xfrm>
          <a:off x="514675" y="1901000"/>
          <a:ext cx="3000000" cy="300000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350" name="Shape 350"/>
          <p:cNvSpPr/>
          <p:nvPr/>
        </p:nvSpPr>
        <p:spPr>
          <a:xfrm>
            <a:off x="3956625" y="924000"/>
            <a:ext cx="857400" cy="7443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192275" y="1890050"/>
            <a:ext cx="386100" cy="10269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3999175" y="3261175"/>
            <a:ext cx="1149300" cy="461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21625" y="4110000"/>
            <a:ext cx="527400" cy="57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a:stCxn id="350" idx="1"/>
          </p:cNvCxnSpPr>
          <p:nvPr/>
        </p:nvCxnSpPr>
        <p:spPr>
          <a:xfrm flipH="1">
            <a:off x="683325" y="1296150"/>
            <a:ext cx="3273300" cy="777000"/>
          </a:xfrm>
          <a:prstGeom prst="straightConnector1">
            <a:avLst/>
          </a:prstGeom>
          <a:noFill/>
          <a:ln w="9525" cap="flat" cmpd="sng">
            <a:solidFill>
              <a:schemeClr val="dk2"/>
            </a:solidFill>
            <a:prstDash val="solid"/>
            <a:round/>
            <a:headEnd type="none" w="lg" len="lg"/>
            <a:tailEnd type="none" w="lg" len="lg"/>
          </a:ln>
        </p:spPr>
      </p:cxnSp>
      <p:cxnSp>
        <p:nvCxnSpPr>
          <p:cNvPr id="355" name="Shape 355"/>
          <p:cNvCxnSpPr>
            <a:stCxn id="351" idx="1"/>
          </p:cNvCxnSpPr>
          <p:nvPr/>
        </p:nvCxnSpPr>
        <p:spPr>
          <a:xfrm rot="10800000">
            <a:off x="702075" y="2082800"/>
            <a:ext cx="3490200" cy="320700"/>
          </a:xfrm>
          <a:prstGeom prst="straightConnector1">
            <a:avLst/>
          </a:prstGeom>
          <a:noFill/>
          <a:ln w="9525" cap="flat" cmpd="sng">
            <a:solidFill>
              <a:schemeClr val="dk2"/>
            </a:solidFill>
            <a:prstDash val="solid"/>
            <a:round/>
            <a:headEnd type="none" w="lg" len="lg"/>
            <a:tailEnd type="none" w="lg" len="lg"/>
          </a:ln>
        </p:spPr>
      </p:cxnSp>
      <p:cxnSp>
        <p:nvCxnSpPr>
          <p:cNvPr id="356" name="Shape 356"/>
          <p:cNvCxnSpPr>
            <a:stCxn id="350" idx="1"/>
          </p:cNvCxnSpPr>
          <p:nvPr/>
        </p:nvCxnSpPr>
        <p:spPr>
          <a:xfrm flipH="1">
            <a:off x="701925" y="1296150"/>
            <a:ext cx="3254700" cy="1182300"/>
          </a:xfrm>
          <a:prstGeom prst="straightConnector1">
            <a:avLst/>
          </a:prstGeom>
          <a:noFill/>
          <a:ln w="9525" cap="flat" cmpd="sng">
            <a:solidFill>
              <a:srgbClr val="FF9900"/>
            </a:solidFill>
            <a:prstDash val="solid"/>
            <a:round/>
            <a:headEnd type="none" w="lg" len="lg"/>
            <a:tailEnd type="none" w="lg" len="lg"/>
          </a:ln>
        </p:spPr>
      </p:cxnSp>
      <p:cxnSp>
        <p:nvCxnSpPr>
          <p:cNvPr id="357" name="Shape 357"/>
          <p:cNvCxnSpPr>
            <a:stCxn id="352" idx="1"/>
          </p:cNvCxnSpPr>
          <p:nvPr/>
        </p:nvCxnSpPr>
        <p:spPr>
          <a:xfrm rot="10800000">
            <a:off x="683275" y="2469025"/>
            <a:ext cx="3315900" cy="1023000"/>
          </a:xfrm>
          <a:prstGeom prst="straightConnector1">
            <a:avLst/>
          </a:prstGeom>
          <a:noFill/>
          <a:ln w="9525" cap="flat" cmpd="sng">
            <a:solidFill>
              <a:srgbClr val="FF9900"/>
            </a:solidFill>
            <a:prstDash val="solid"/>
            <a:round/>
            <a:headEnd type="none" w="lg" len="lg"/>
            <a:tailEnd type="none" w="lg" len="lg"/>
          </a:ln>
        </p:spPr>
      </p:cxnSp>
      <p:cxnSp>
        <p:nvCxnSpPr>
          <p:cNvPr id="358" name="Shape 358"/>
          <p:cNvCxnSpPr>
            <a:stCxn id="350" idx="1"/>
          </p:cNvCxnSpPr>
          <p:nvPr/>
        </p:nvCxnSpPr>
        <p:spPr>
          <a:xfrm flipH="1">
            <a:off x="711524" y="1296150"/>
            <a:ext cx="3245100" cy="1549500"/>
          </a:xfrm>
          <a:prstGeom prst="straightConnector1">
            <a:avLst/>
          </a:prstGeom>
          <a:noFill/>
          <a:ln w="9525" cap="flat" cmpd="sng">
            <a:solidFill>
              <a:srgbClr val="E06666"/>
            </a:solidFill>
            <a:prstDash val="solid"/>
            <a:round/>
            <a:headEnd type="none" w="lg" len="lg"/>
            <a:tailEnd type="none" w="lg" len="lg"/>
          </a:ln>
        </p:spPr>
      </p:cxnSp>
      <p:cxnSp>
        <p:nvCxnSpPr>
          <p:cNvPr id="359" name="Shape 359"/>
          <p:cNvCxnSpPr>
            <a:stCxn id="353" idx="1"/>
          </p:cNvCxnSpPr>
          <p:nvPr/>
        </p:nvCxnSpPr>
        <p:spPr>
          <a:xfrm rot="10800000">
            <a:off x="730425" y="2845650"/>
            <a:ext cx="3391200" cy="1550700"/>
          </a:xfrm>
          <a:prstGeom prst="straightConnector1">
            <a:avLst/>
          </a:prstGeom>
          <a:noFill/>
          <a:ln w="9525" cap="flat" cmpd="sng">
            <a:solidFill>
              <a:srgbClr val="E06666"/>
            </a:solidFill>
            <a:prstDash val="solid"/>
            <a:round/>
            <a:headEnd type="none" w="lg" len="lg"/>
            <a:tailEnd type="none" w="lg" len="lg"/>
          </a:ln>
        </p:spPr>
      </p:cxnSp>
      <p:cxnSp>
        <p:nvCxnSpPr>
          <p:cNvPr id="360" name="Shape 360"/>
          <p:cNvCxnSpPr>
            <a:stCxn id="351" idx="1"/>
          </p:cNvCxnSpPr>
          <p:nvPr/>
        </p:nvCxnSpPr>
        <p:spPr>
          <a:xfrm flipH="1">
            <a:off x="702075" y="2403500"/>
            <a:ext cx="3490200" cy="856800"/>
          </a:xfrm>
          <a:prstGeom prst="straightConnector1">
            <a:avLst/>
          </a:prstGeom>
          <a:noFill/>
          <a:ln w="9525" cap="flat" cmpd="sng">
            <a:solidFill>
              <a:srgbClr val="3D85C6"/>
            </a:solidFill>
            <a:prstDash val="solid"/>
            <a:round/>
            <a:headEnd type="none" w="lg" len="lg"/>
            <a:tailEnd type="none" w="lg" len="lg"/>
          </a:ln>
        </p:spPr>
      </p:cxnSp>
      <p:cxnSp>
        <p:nvCxnSpPr>
          <p:cNvPr id="361" name="Shape 361"/>
          <p:cNvCxnSpPr>
            <a:stCxn id="352" idx="1"/>
          </p:cNvCxnSpPr>
          <p:nvPr/>
        </p:nvCxnSpPr>
        <p:spPr>
          <a:xfrm rot="10800000">
            <a:off x="711475" y="3269725"/>
            <a:ext cx="3287700" cy="222300"/>
          </a:xfrm>
          <a:prstGeom prst="straightConnector1">
            <a:avLst/>
          </a:prstGeom>
          <a:noFill/>
          <a:ln w="9525" cap="flat" cmpd="sng">
            <a:solidFill>
              <a:srgbClr val="3D85C6"/>
            </a:solidFill>
            <a:prstDash val="solid"/>
            <a:round/>
            <a:headEnd type="none" w="lg" len="lg"/>
            <a:tailEnd type="none" w="lg" len="lg"/>
          </a:ln>
        </p:spPr>
      </p:cxnSp>
      <p:sp>
        <p:nvSpPr>
          <p:cNvPr id="362" name="Shape 3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a:spLocks noGrp="1"/>
          </p:cNvSpPr>
          <p:nvPr>
            <p:ph type="body" idx="1"/>
          </p:nvPr>
        </p:nvSpPr>
        <p:spPr>
          <a:xfrm>
            <a:off x="4933750" y="863550"/>
            <a:ext cx="4058400" cy="38646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Each work item calculates the IoU of only one pair of bounding boxes</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Discard process is omitted, it requires inter-workitem communication</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Result is slow because of overhead - has to:</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set up the kernel</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load data to the GPU</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copy result back to the host</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3x speedup (ignoring setup time)</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Naive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b="1">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3000000" cy="3000000"/>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lstStyle/>
                    <a:p>
                      <a:pPr lvl="0">
                        <a:spcBef>
                          <a:spcPts val="0"/>
                        </a:spcBef>
                        <a:buNone/>
                      </a:pPr>
                      <a:r>
                        <a:rPr lang="en" b="1"/>
                        <a:t>Implementation</a:t>
                      </a:r>
                    </a:p>
                  </a:txBody>
                  <a:tcPr marL="91425" marR="91425" marT="91425" marB="91425">
                    <a:solidFill>
                      <a:srgbClr val="CFE2F3"/>
                    </a:solidFill>
                  </a:tcPr>
                </a:tc>
                <a:tc>
                  <a:txBody>
                    <a:bodyPr/>
                    <a:lstStyle/>
                    <a:p>
                      <a:pPr lvl="0">
                        <a:spcBef>
                          <a:spcPts val="0"/>
                        </a:spcBef>
                        <a:buNone/>
                      </a:pPr>
                      <a:r>
                        <a:rPr lang="en" b="1"/>
                        <a:t>Total Time (s)</a:t>
                      </a:r>
                    </a:p>
                  </a:txBody>
                  <a:tcPr marL="91425" marR="91425" marT="91425" marB="91425">
                    <a:solidFill>
                      <a:srgbClr val="CFE2F3"/>
                    </a:solidFill>
                  </a:tcPr>
                </a:tc>
                <a:tc>
                  <a:txBody>
                    <a:bodyPr/>
                    <a:lstStyle/>
                    <a:p>
                      <a:pPr lvl="0" rtl="0">
                        <a:spcBef>
                          <a:spcPts val="0"/>
                        </a:spcBef>
                        <a:buNone/>
                      </a:pPr>
                      <a:r>
                        <a:rPr lang="en" b="1"/>
                        <a:t>Speedup (x serial C)</a:t>
                      </a:r>
                    </a:p>
                  </a:txBody>
                  <a:tcPr marL="91425" marR="91425" marT="91425" marB="91425">
                    <a:solidFill>
                      <a:srgbClr val="CFE2F3"/>
                    </a:solidFill>
                  </a:tcPr>
                </a:tc>
                <a:tc>
                  <a:txBody>
                    <a:bodyPr/>
                    <a:lstStyle/>
                    <a:p>
                      <a:pPr lvl="0" rtl="0">
                        <a:spcBef>
                          <a:spcPts val="0"/>
                        </a:spcBef>
                        <a:buNone/>
                      </a:pPr>
                      <a:r>
                        <a:rPr lang="en" b="1"/>
                        <a:t>Speedup (x serial Python)</a:t>
                      </a:r>
                    </a:p>
                  </a:txBody>
                  <a:tcPr marL="91425" marR="91425" marT="91425" marB="91425">
                    <a:solidFill>
                      <a:srgbClr val="CFE2F3"/>
                    </a:solidFill>
                  </a:tcPr>
                </a:tc>
              </a:tr>
              <a:tr h="386100">
                <a:tc>
                  <a:txBody>
                    <a:bodyPr/>
                    <a:lstStyle/>
                    <a:p>
                      <a:pPr lvl="0">
                        <a:spcBef>
                          <a:spcPts val="0"/>
                        </a:spcBef>
                        <a:buNone/>
                      </a:pPr>
                      <a:r>
                        <a:rPr lang="en"/>
                        <a:t>Serial Python</a:t>
                      </a:r>
                    </a:p>
                  </a:txBody>
                  <a:tcPr marL="91425" marR="91425" marT="91425" marB="91425"/>
                </a:tc>
                <a:tc>
                  <a:txBody>
                    <a:bodyPr/>
                    <a:lstStyle/>
                    <a:p>
                      <a:pPr lvl="0" rtl="0">
                        <a:spcBef>
                          <a:spcPts val="0"/>
                        </a:spcBef>
                        <a:buNone/>
                      </a:pPr>
                      <a:r>
                        <a:rPr lang="en"/>
                        <a:t>553.949</a:t>
                      </a:r>
                    </a:p>
                  </a:txBody>
                  <a:tcPr marL="91425" marR="91425" marT="91425" marB="91425"/>
                </a:tc>
                <a:tc>
                  <a:txBody>
                    <a:bodyPr/>
                    <a:lstStyle/>
                    <a:p>
                      <a:pPr lvl="0" rtl="0">
                        <a:spcBef>
                          <a:spcPts val="0"/>
                        </a:spcBef>
                        <a:buNone/>
                      </a:pPr>
                      <a:r>
                        <a:rPr lang="en"/>
                        <a:t>0.008</a:t>
                      </a:r>
                    </a:p>
                  </a:txBody>
                  <a:tcPr marL="91425" marR="91425" marT="91425" marB="91425"/>
                </a:tc>
                <a:tc>
                  <a:txBody>
                    <a:bodyPr/>
                    <a:lstStyle/>
                    <a:p>
                      <a:pPr lvl="0" rtl="0">
                        <a:spcBef>
                          <a:spcPts val="0"/>
                        </a:spcBef>
                        <a:buNone/>
                      </a:pPr>
                      <a:r>
                        <a:rPr lang="en"/>
                        <a:t>1.000</a:t>
                      </a:r>
                    </a:p>
                  </a:txBody>
                  <a:tcPr marL="91425" marR="91425" marT="91425" marB="91425"/>
                </a:tc>
              </a:tr>
              <a:tr h="386100">
                <a:tc>
                  <a:txBody>
                    <a:bodyPr/>
                    <a:lstStyle/>
                    <a:p>
                      <a:pPr lvl="0">
                        <a:spcBef>
                          <a:spcPts val="0"/>
                        </a:spcBef>
                        <a:buNone/>
                      </a:pPr>
                      <a:r>
                        <a:rPr lang="en"/>
                        <a:t>Serial C</a:t>
                      </a:r>
                    </a:p>
                  </a:txBody>
                  <a:tcPr marL="91425" marR="91425" marT="91425" marB="91425"/>
                </a:tc>
                <a:tc>
                  <a:txBody>
                    <a:bodyPr/>
                    <a:lstStyle/>
                    <a:p>
                      <a:pPr lvl="0" rtl="0">
                        <a:spcBef>
                          <a:spcPts val="0"/>
                        </a:spcBef>
                        <a:buNone/>
                      </a:pPr>
                      <a:r>
                        <a:rPr lang="en"/>
                        <a:t>4.446</a:t>
                      </a:r>
                    </a:p>
                  </a:txBody>
                  <a:tcPr marL="91425" marR="91425" marT="91425" marB="91425"/>
                </a:tc>
                <a:tc>
                  <a:txBody>
                    <a:bodyPr/>
                    <a:lstStyle/>
                    <a:p>
                      <a:pPr lvl="0" rtl="0">
                        <a:spcBef>
                          <a:spcPts val="0"/>
                        </a:spcBef>
                        <a:buNone/>
                      </a:pPr>
                      <a:r>
                        <a:rPr lang="en"/>
                        <a:t>1.000</a:t>
                      </a:r>
                    </a:p>
                  </a:txBody>
                  <a:tcPr marL="91425" marR="91425" marT="91425" marB="91425"/>
                </a:tc>
                <a:tc>
                  <a:txBody>
                    <a:bodyPr/>
                    <a:lstStyle/>
                    <a:p>
                      <a:pPr lvl="0" rtl="0">
                        <a:spcBef>
                          <a:spcPts val="0"/>
                        </a:spcBef>
                        <a:buNone/>
                      </a:pPr>
                      <a:r>
                        <a:rPr lang="en"/>
                        <a:t>124.6</a:t>
                      </a:r>
                    </a:p>
                  </a:txBody>
                  <a:tcPr marL="91425" marR="91425" marT="91425" marB="91425"/>
                </a:tc>
              </a:tr>
              <a:tr h="396200">
                <a:tc>
                  <a:txBody>
                    <a:bodyPr/>
                    <a:lstStyle/>
                    <a:p>
                      <a:pPr lvl="0" rtl="0">
                        <a:spcBef>
                          <a:spcPts val="0"/>
                        </a:spcBef>
                        <a:buNone/>
                      </a:pPr>
                      <a:r>
                        <a:rPr lang="en"/>
                        <a:t>OMP</a:t>
                      </a:r>
                    </a:p>
                  </a:txBody>
                  <a:tcPr marL="91425" marR="91425" marT="91425" marB="91425"/>
                </a:tc>
                <a:tc>
                  <a:txBody>
                    <a:bodyPr/>
                    <a:lstStyle/>
                    <a:p>
                      <a:pPr lvl="0" rtl="0">
                        <a:spcBef>
                          <a:spcPts val="0"/>
                        </a:spcBef>
                        <a:buNone/>
                      </a:pPr>
                      <a:r>
                        <a:rPr lang="en"/>
                        <a:t>1.987</a:t>
                      </a:r>
                    </a:p>
                  </a:txBody>
                  <a:tcPr marL="91425" marR="91425" marT="91425" marB="91425"/>
                </a:tc>
                <a:tc>
                  <a:txBody>
                    <a:bodyPr/>
                    <a:lstStyle/>
                    <a:p>
                      <a:pPr lvl="0" rtl="0">
                        <a:spcBef>
                          <a:spcPts val="0"/>
                        </a:spcBef>
                        <a:buNone/>
                      </a:pPr>
                      <a:r>
                        <a:rPr lang="en"/>
                        <a:t>2.237</a:t>
                      </a:r>
                    </a:p>
                  </a:txBody>
                  <a:tcPr marL="91425" marR="91425" marT="91425" marB="91425"/>
                </a:tc>
                <a:tc>
                  <a:txBody>
                    <a:bodyPr/>
                    <a:lstStyle/>
                    <a:p>
                      <a:pPr lvl="0" rtl="0">
                        <a:spcBef>
                          <a:spcPts val="0"/>
                        </a:spcBef>
                        <a:buNone/>
                      </a:pPr>
                      <a:r>
                        <a:rPr lang="en"/>
                        <a:t>278.7</a:t>
                      </a:r>
                    </a:p>
                  </a:txBody>
                  <a:tcPr marL="91425" marR="91425" marT="91425" marB="91425"/>
                </a:tc>
              </a:tr>
              <a:tr h="396200">
                <a:tc>
                  <a:txBody>
                    <a:bodyPr/>
                    <a:lstStyle/>
                    <a:p>
                      <a:pPr lvl="0" rtl="0">
                        <a:spcBef>
                          <a:spcPts val="0"/>
                        </a:spcBef>
                        <a:buNone/>
                      </a:pPr>
                      <a:r>
                        <a:rPr lang="en"/>
                        <a:t>OMP Unordered</a:t>
                      </a:r>
                    </a:p>
                  </a:txBody>
                  <a:tcPr marL="91425" marR="91425" marT="91425" marB="91425"/>
                </a:tc>
                <a:tc>
                  <a:txBody>
                    <a:bodyPr/>
                    <a:lstStyle/>
                    <a:p>
                      <a:pPr lvl="0" rtl="0">
                        <a:spcBef>
                          <a:spcPts val="0"/>
                        </a:spcBef>
                        <a:buNone/>
                      </a:pPr>
                      <a:r>
                        <a:rPr lang="en"/>
                        <a:t>0.618</a:t>
                      </a:r>
                    </a:p>
                  </a:txBody>
                  <a:tcPr marL="91425" marR="91425" marT="91425" marB="91425"/>
                </a:tc>
                <a:tc>
                  <a:txBody>
                    <a:bodyPr/>
                    <a:lstStyle/>
                    <a:p>
                      <a:pPr lvl="0" rtl="0">
                        <a:spcBef>
                          <a:spcPts val="0"/>
                        </a:spcBef>
                        <a:buNone/>
                      </a:pPr>
                      <a:r>
                        <a:rPr lang="en"/>
                        <a:t>7.196</a:t>
                      </a:r>
                    </a:p>
                  </a:txBody>
                  <a:tcPr marL="91425" marR="91425" marT="91425" marB="91425"/>
                </a:tc>
                <a:tc>
                  <a:txBody>
                    <a:bodyPr/>
                    <a:lstStyle/>
                    <a:p>
                      <a:pPr lvl="0" rtl="0">
                        <a:spcBef>
                          <a:spcPts val="0"/>
                        </a:spcBef>
                        <a:buNone/>
                      </a:pPr>
                      <a:r>
                        <a:rPr lang="en"/>
                        <a:t>896.6</a:t>
                      </a:r>
                    </a:p>
                  </a:txBody>
                  <a:tcPr marL="91425" marR="91425" marT="91425" marB="91425"/>
                </a:tc>
              </a:tr>
              <a:tr h="396200">
                <a:tc>
                  <a:txBody>
                    <a:bodyPr/>
                    <a:lstStyle/>
                    <a:p>
                      <a:pPr lvl="0" rtl="0">
                        <a:spcBef>
                          <a:spcPts val="0"/>
                        </a:spcBef>
                        <a:buNone/>
                      </a:pPr>
                      <a:r>
                        <a:rPr lang="en"/>
                        <a:t>OMP Alternate</a:t>
                      </a:r>
                    </a:p>
                  </a:txBody>
                  <a:tcPr marL="91425" marR="91425" marT="91425" marB="91425"/>
                </a:tc>
                <a:tc>
                  <a:txBody>
                    <a:bodyPr/>
                    <a:lstStyle/>
                    <a:p>
                      <a:pPr lvl="0" rtl="0">
                        <a:spcBef>
                          <a:spcPts val="0"/>
                        </a:spcBef>
                        <a:buNone/>
                      </a:pPr>
                      <a:r>
                        <a:rPr lang="en"/>
                        <a:t>14.852</a:t>
                      </a:r>
                    </a:p>
                  </a:txBody>
                  <a:tcPr marL="91425" marR="91425" marT="91425" marB="91425"/>
                </a:tc>
                <a:tc>
                  <a:txBody>
                    <a:bodyPr/>
                    <a:lstStyle/>
                    <a:p>
                      <a:pPr lvl="0" rtl="0">
                        <a:spcBef>
                          <a:spcPts val="0"/>
                        </a:spcBef>
                        <a:buNone/>
                      </a:pPr>
                      <a:r>
                        <a:rPr lang="en"/>
                        <a:t>0.299</a:t>
                      </a:r>
                    </a:p>
                  </a:txBody>
                  <a:tcPr marL="91425" marR="91425" marT="91425" marB="91425"/>
                </a:tc>
                <a:tc>
                  <a:txBody>
                    <a:bodyPr/>
                    <a:lstStyle/>
                    <a:p>
                      <a:pPr lvl="0" rtl="0">
                        <a:spcBef>
                          <a:spcPts val="0"/>
                        </a:spcBef>
                        <a:buNone/>
                      </a:pPr>
                      <a:r>
                        <a:rPr lang="en"/>
                        <a:t>37.30</a:t>
                      </a:r>
                    </a:p>
                  </a:txBody>
                  <a:tcPr marL="91425" marR="91425" marT="91425" marB="91425"/>
                </a:tc>
              </a:tr>
              <a:tr h="396200">
                <a:tc>
                  <a:txBody>
                    <a:bodyPr/>
                    <a:lstStyle/>
                    <a:p>
                      <a:pPr lvl="0" rtl="0">
                        <a:spcBef>
                          <a:spcPts val="0"/>
                        </a:spcBef>
                        <a:buNone/>
                      </a:pPr>
                      <a:r>
                        <a:rPr lang="en"/>
                        <a:t>SIMD + OMP</a:t>
                      </a:r>
                    </a:p>
                  </a:txBody>
                  <a:tcPr marL="91425" marR="91425" marT="91425" marB="91425"/>
                </a:tc>
                <a:tc>
                  <a:txBody>
                    <a:bodyPr/>
                    <a:lstStyle/>
                    <a:p>
                      <a:pPr lvl="0" rtl="0">
                        <a:spcBef>
                          <a:spcPts val="0"/>
                        </a:spcBef>
                        <a:buNone/>
                      </a:pPr>
                      <a:r>
                        <a:rPr lang="en"/>
                        <a:t>0.472</a:t>
                      </a:r>
                    </a:p>
                  </a:txBody>
                  <a:tcPr marL="91425" marR="91425" marT="91425" marB="91425"/>
                </a:tc>
                <a:tc>
                  <a:txBody>
                    <a:bodyPr/>
                    <a:lstStyle/>
                    <a:p>
                      <a:pPr lvl="0" rtl="0">
                        <a:spcBef>
                          <a:spcPts val="0"/>
                        </a:spcBef>
                        <a:buNone/>
                      </a:pPr>
                      <a:r>
                        <a:rPr lang="en"/>
                        <a:t>9.414</a:t>
                      </a:r>
                    </a:p>
                  </a:txBody>
                  <a:tcPr marL="91425" marR="91425" marT="91425" marB="91425"/>
                </a:tc>
                <a:tc>
                  <a:txBody>
                    <a:bodyPr/>
                    <a:lstStyle/>
                    <a:p>
                      <a:pPr lvl="0" rtl="0">
                        <a:spcBef>
                          <a:spcPts val="0"/>
                        </a:spcBef>
                        <a:buNone/>
                      </a:pPr>
                      <a:r>
                        <a:rPr lang="en"/>
                        <a:t>1173</a:t>
                      </a:r>
                    </a:p>
                  </a:txBody>
                  <a:tcPr marL="91425" marR="91425" marT="91425" marB="91425"/>
                </a:tc>
              </a:tr>
              <a:tr h="396200">
                <a:tc>
                  <a:txBody>
                    <a:bodyPr/>
                    <a:lstStyle/>
                    <a:p>
                      <a:pPr lvl="0" rtl="0">
                        <a:spcBef>
                          <a:spcPts val="0"/>
                        </a:spcBef>
                        <a:buNone/>
                      </a:pPr>
                      <a:r>
                        <a:rPr lang="en"/>
                        <a:t>GPU</a:t>
                      </a:r>
                    </a:p>
                  </a:txBody>
                  <a:tcPr marL="91425" marR="91425" marT="91425" marB="91425"/>
                </a:tc>
                <a:tc>
                  <a:txBody>
                    <a:bodyPr/>
                    <a:lstStyle/>
                    <a:p>
                      <a:pPr lvl="0" rtl="0">
                        <a:spcBef>
                          <a:spcPts val="0"/>
                        </a:spcBef>
                        <a:buNone/>
                      </a:pPr>
                      <a:r>
                        <a:rPr lang="en"/>
                        <a:t>1.397</a:t>
                      </a:r>
                    </a:p>
                  </a:txBody>
                  <a:tcPr marL="91425" marR="91425" marT="91425" marB="91425"/>
                </a:tc>
                <a:tc>
                  <a:txBody>
                    <a:bodyPr/>
                    <a:lstStyle/>
                    <a:p>
                      <a:pPr lvl="0" rtl="0">
                        <a:spcBef>
                          <a:spcPts val="0"/>
                        </a:spcBef>
                        <a:buNone/>
                      </a:pPr>
                      <a:r>
                        <a:rPr lang="en"/>
                        <a:t>3.182</a:t>
                      </a:r>
                    </a:p>
                  </a:txBody>
                  <a:tcPr marL="91425" marR="91425" marT="91425" marB="91425"/>
                </a:tc>
                <a:tc>
                  <a:txBody>
                    <a:bodyPr/>
                    <a:lstStyle/>
                    <a:p>
                      <a:pPr lvl="0" rtl="0">
                        <a:spcBef>
                          <a:spcPts val="0"/>
                        </a:spcBef>
                        <a:buNone/>
                      </a:pPr>
                      <a:r>
                        <a:rPr lang="en"/>
                        <a:t>396.5</a:t>
                      </a:r>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l="5585" t="17643" r="11412" b="2414"/>
          <a:stretch/>
        </p:blipFill>
        <p:spPr>
          <a:xfrm>
            <a:off x="701375" y="935175"/>
            <a:ext cx="7233925" cy="4043299"/>
          </a:xfrm>
          <a:prstGeom prst="rect">
            <a:avLst/>
          </a:prstGeom>
          <a:noFill/>
          <a:ln>
            <a:noFill/>
          </a:ln>
        </p:spPr>
      </p:pic>
      <p:sp>
        <p:nvSpPr>
          <p:cNvPr id="381" name="Shape 3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l="6045" t="17117" r="8206" b="3743"/>
          <a:stretch/>
        </p:blipFill>
        <p:spPr>
          <a:xfrm>
            <a:off x="585525" y="880175"/>
            <a:ext cx="7776101" cy="4070800"/>
          </a:xfrm>
          <a:prstGeom prst="rect">
            <a:avLst/>
          </a:prstGeom>
          <a:noFill/>
          <a:ln>
            <a:noFill/>
          </a:ln>
        </p:spPr>
      </p:pic>
      <p:sp>
        <p:nvSpPr>
          <p:cNvPr id="387" name="Shape 3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endParaRPr>
              <a:latin typeface="Trebuchet MS"/>
              <a:ea typeface="Trebuchet MS"/>
              <a:cs typeface="Trebuchet MS"/>
              <a:sym typeface="Trebuchet MS"/>
            </a:endParaRPr>
          </a:p>
        </p:txBody>
      </p:sp>
      <p:pic>
        <p:nvPicPr>
          <p:cNvPr id="393" name="Shape 393" descr="figure_1.png"/>
          <p:cNvPicPr preferRelativeResize="0"/>
          <p:nvPr/>
        </p:nvPicPr>
        <p:blipFill rotWithShape="1">
          <a:blip r:embed="rId3">
            <a:alphaModFix/>
          </a:blip>
          <a:srcRect l="4333" t="6323" r="5389"/>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lIns="91425" tIns="91425" rIns="91425" bIns="91425" anchor="t" anchorCtr="0">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lIns="91425" tIns="91425" rIns="91425" bIns="91425" anchor="t" anchorCtr="0">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lIns="91425" tIns="91425" rIns="91425" bIns="91425" anchor="t" anchorCtr="0">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lIns="91425" tIns="91425" rIns="91425" bIns="91425" anchor="t" anchorCtr="0">
            <a:noAutofit/>
          </a:bodyPr>
          <a:lstStyle/>
          <a:p>
            <a:pPr lvl="0" rtl="0">
              <a:spcBef>
                <a:spcPts val="0"/>
              </a:spcBef>
              <a:buNone/>
            </a:pPr>
            <a:r>
              <a:rPr lang="en"/>
              <a:t>CPU SIMD performance</a:t>
            </a:r>
          </a:p>
        </p:txBody>
      </p:sp>
      <p:sp>
        <p:nvSpPr>
          <p:cNvPr id="398" name="Shape 398"/>
          <p:cNvSpPr txBox="1"/>
          <p:nvPr/>
        </p:nvSpPr>
        <p:spPr>
          <a:xfrm>
            <a:off x="401275" y="1194675"/>
            <a:ext cx="2784600" cy="2562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9" name="Shape 399"/>
          <p:cNvSpPr txBox="1"/>
          <p:nvPr/>
        </p:nvSpPr>
        <p:spPr>
          <a:xfrm>
            <a:off x="449800" y="1194675"/>
            <a:ext cx="3622200" cy="36189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chemeClr val="accent3"/>
              </a:buClr>
              <a:buSzPct val="100000"/>
              <a:buFont typeface="Arial"/>
              <a:buChar char="●"/>
            </a:pPr>
            <a:r>
              <a:rPr lang="en" sz="1800"/>
              <a:t>18% away from peak performance, given our algorithm</a:t>
            </a:r>
          </a:p>
          <a:p>
            <a:pPr marL="457200" lvl="0" indent="-342900" rtl="0">
              <a:lnSpc>
                <a:spcPct val="115000"/>
              </a:lnSpc>
              <a:spcBef>
                <a:spcPts val="0"/>
              </a:spcBef>
              <a:spcAft>
                <a:spcPts val="1600"/>
              </a:spcAft>
              <a:buClr>
                <a:schemeClr val="accent3"/>
              </a:buClr>
              <a:buSzPct val="100000"/>
              <a:buFont typeface="Arial"/>
              <a:buChar char="●"/>
            </a:pPr>
            <a:r>
              <a:rPr lang="en" sz="1800"/>
              <a:t>Arithmetic Intensity = 32/20 = 1.6 Flops/Byte</a:t>
            </a:r>
          </a:p>
          <a:p>
            <a:pPr marL="457200" lvl="0" indent="-342900" rtl="0">
              <a:lnSpc>
                <a:spcPct val="115000"/>
              </a:lnSpc>
              <a:spcBef>
                <a:spcPts val="0"/>
              </a:spcBef>
              <a:spcAft>
                <a:spcPts val="1600"/>
              </a:spcAft>
              <a:buClr>
                <a:schemeClr val="accent3"/>
              </a:buClr>
              <a:buSzPct val="100000"/>
              <a:buFont typeface="Arial"/>
              <a:buChar char="●"/>
            </a:pPr>
            <a:r>
              <a:rPr lang="en" sz="1800"/>
              <a:t>CPU SIMD Performance = 43.78 GFlops/s</a:t>
            </a:r>
          </a:p>
          <a:p>
            <a:pPr marL="457200" lvl="0" indent="-342900" rtl="0">
              <a:lnSpc>
                <a:spcPct val="115000"/>
              </a:lnSpc>
              <a:spcBef>
                <a:spcPts val="0"/>
              </a:spcBef>
              <a:spcAft>
                <a:spcPts val="1600"/>
              </a:spcAft>
              <a:buClr>
                <a:schemeClr val="accent3"/>
              </a:buClr>
              <a:buSzPct val="100000"/>
              <a:buFont typeface="Arial"/>
              <a:buChar char="●"/>
            </a:pPr>
            <a:r>
              <a:rPr lang="en" sz="1800"/>
              <a:t>Possible L3 Performance = 41.6 GFlops/s</a:t>
            </a:r>
          </a:p>
          <a:p>
            <a:pPr marL="457200" lvl="0" indent="-342900" rtl="0">
              <a:lnSpc>
                <a:spcPct val="115000"/>
              </a:lnSpc>
              <a:spcBef>
                <a:spcPts val="0"/>
              </a:spcBef>
              <a:spcAft>
                <a:spcPts val="1600"/>
              </a:spcAft>
              <a:buClr>
                <a:schemeClr val="accent3"/>
              </a:buClr>
              <a:buSzPct val="100000"/>
              <a:buFont typeface="Arial"/>
              <a:buChar char="●"/>
            </a:pPr>
            <a:r>
              <a:rPr lang="en" sz="1800"/>
              <a:t>Possible L2 Performance = 52.8 GFlops/s</a:t>
            </a:r>
          </a:p>
          <a:p>
            <a:pPr lvl="0">
              <a:spcBef>
                <a:spcPts val="0"/>
              </a:spcBef>
              <a:buNone/>
            </a:pPr>
            <a:endParaRPr sz="1800"/>
          </a:p>
        </p:txBody>
      </p:sp>
      <p:sp>
        <p:nvSpPr>
          <p:cNvPr id="400" name="Shape 400"/>
          <p:cNvSpPr txBox="1"/>
          <p:nvPr/>
        </p:nvSpPr>
        <p:spPr>
          <a:xfrm rot="-2596724">
            <a:off x="5105101" y="2882666"/>
            <a:ext cx="1377146" cy="284165"/>
          </a:xfrm>
          <a:prstGeom prst="rect">
            <a:avLst/>
          </a:prstGeom>
          <a:noFill/>
          <a:ln>
            <a:noFill/>
          </a:ln>
        </p:spPr>
        <p:txBody>
          <a:bodyPr lIns="91425" tIns="91425" rIns="91425" bIns="91425" anchor="t" anchorCtr="0">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511350"/>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endParaRPr>
              <a:latin typeface="Trebuchet MS"/>
              <a:ea typeface="Trebuchet MS"/>
              <a:cs typeface="Trebuchet MS"/>
              <a:sym typeface="Trebuchet MS"/>
            </a:endParaRPr>
          </a:p>
        </p:txBody>
      </p:sp>
      <p:sp>
        <p:nvSpPr>
          <p:cNvPr id="406" name="Shape 406"/>
          <p:cNvSpPr txBox="1">
            <a:spLocks noGrp="1"/>
          </p:cNvSpPr>
          <p:nvPr>
            <p:ph type="body" idx="1"/>
          </p:nvPr>
        </p:nvSpPr>
        <p:spPr>
          <a:xfrm>
            <a:off x="311700" y="1152475"/>
            <a:ext cx="8520600" cy="18477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We started with something that took &gt;5min for 100 images, or &gt;3s per image</a:t>
            </a:r>
          </a:p>
          <a:p>
            <a:pPr marL="457200" lvl="0" indent="-228600" rtl="0">
              <a:spcBef>
                <a:spcPts val="0"/>
              </a:spcBef>
              <a:buFont typeface="Arial"/>
              <a:buChar char="●"/>
            </a:pPr>
            <a:r>
              <a:rPr lang="en">
                <a:latin typeface="Arial"/>
                <a:ea typeface="Arial"/>
                <a:cs typeface="Arial"/>
                <a:sym typeface="Arial"/>
              </a:rPr>
              <a:t>Not feasible, when a car camera is going at 60fps = 1 frame/12 ms</a:t>
            </a:r>
          </a:p>
          <a:p>
            <a:pPr marL="457200" lvl="0" indent="-228600" rtl="0">
              <a:spcBef>
                <a:spcPts val="0"/>
              </a:spcBef>
              <a:buFont typeface="Arial"/>
              <a:buChar char="●"/>
            </a:pPr>
            <a:r>
              <a:rPr lang="en">
                <a:latin typeface="Arial"/>
                <a:ea typeface="Arial"/>
                <a:cs typeface="Arial"/>
                <a:sym typeface="Arial"/>
              </a:rPr>
              <a:t>We cut the time down to ~5ms per image!</a:t>
            </a:r>
          </a:p>
          <a:p>
            <a:pPr marL="457200" lvl="0" indent="-228600" rtl="0">
              <a:spcBef>
                <a:spcPts val="0"/>
              </a:spcBef>
              <a:buFont typeface="Arial"/>
              <a:buChar char="●"/>
            </a:pPr>
            <a:r>
              <a:rPr lang="en">
                <a:latin typeface="Arial"/>
                <a:ea typeface="Arial"/>
                <a:cs typeface="Arial"/>
                <a:sym typeface="Arial"/>
              </a:rPr>
              <a:t>This makes using NMS on real-time image processing feasible, possibly on multiple cameras! Cool!</a:t>
            </a:r>
          </a:p>
        </p:txBody>
      </p:sp>
      <p:pic>
        <p:nvPicPr>
          <p:cNvPr id="407" name="Shape 407" descr="Image result for overheating computer"/>
          <p:cNvPicPr preferRelativeResize="0"/>
          <p:nvPr/>
        </p:nvPicPr>
        <p:blipFill>
          <a:blip r:embed="rId3">
            <a:alphaModFix/>
          </a:blip>
          <a:stretch>
            <a:fillRect/>
          </a:stretch>
        </p:blipFill>
        <p:spPr>
          <a:xfrm>
            <a:off x="4406725" y="2749212"/>
            <a:ext cx="2466974" cy="2114511"/>
          </a:xfrm>
          <a:prstGeom prst="rect">
            <a:avLst/>
          </a:prstGeom>
          <a:noFill/>
          <a:ln>
            <a:noFill/>
          </a:ln>
        </p:spPr>
      </p:pic>
      <p:pic>
        <p:nvPicPr>
          <p:cNvPr id="408" name="Shape 408" descr="Image result for self driving car camera"/>
          <p:cNvPicPr preferRelativeResize="0"/>
          <p:nvPr/>
        </p:nvPicPr>
        <p:blipFill>
          <a:blip r:embed="rId4">
            <a:alphaModFix/>
          </a:blip>
          <a:stretch>
            <a:fillRect/>
          </a:stretch>
        </p:blipFill>
        <p:spPr>
          <a:xfrm>
            <a:off x="1328325" y="3071225"/>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Our unordered algorithm performed slightly better than the traditional algorithm, at the cost of accuracy</a:t>
            </a:r>
          </a:p>
          <a:p>
            <a:pPr marL="914400" marR="0" lvl="1" indent="-317500" algn="l" rtl="0">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0.19% error compared to serial code </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Error comes from bounding boxes with equal probabilities</a:t>
            </a:r>
          </a:p>
          <a:p>
            <a:pPr marL="914400" marR="0" lvl="1" indent="-317500" algn="l" rtl="0">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More work is needed to see if this error is acceptable</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SIMD+OMP was logically equivalent to Bichen’s code; 0% error</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Error calculated by comparing bounding box output list for a test dataset between our function and Bichen’s serial python function </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GPU NMS may still be feasible</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a:spLocks noGrp="1"/>
          </p:cNvSpPr>
          <p:nvPr>
            <p:ph type="body" idx="1"/>
          </p:nvPr>
        </p:nvSpPr>
        <p:spPr>
          <a:xfrm>
            <a:off x="468800" y="1152475"/>
            <a:ext cx="3228000" cy="34164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NMS can get computation heavy!</a:t>
            </a:r>
          </a:p>
          <a:p>
            <a:pPr marL="457200" lvl="0" indent="-342900" rtl="0">
              <a:spcBef>
                <a:spcPts val="0"/>
              </a:spcBef>
              <a:buSzPct val="100000"/>
              <a:buFont typeface="Arial"/>
              <a:buChar char="●"/>
            </a:pPr>
            <a:r>
              <a:rPr lang="en" sz="1800">
                <a:latin typeface="Arial"/>
                <a:ea typeface="Arial"/>
                <a:cs typeface="Arial"/>
                <a:sym typeface="Arial"/>
              </a:rPr>
              <a:t>Our application: detection of obstacles from a self-driving car’s camera</a:t>
            </a:r>
          </a:p>
          <a:p>
            <a:pPr marL="457200" lvl="0" indent="-342900">
              <a:spcBef>
                <a:spcPts val="0"/>
              </a:spcBef>
              <a:buSzPct val="100000"/>
              <a:buFont typeface="Arial"/>
              <a:buChar char="●"/>
            </a:pPr>
            <a:r>
              <a:rPr lang="en" sz="180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a:spLocks noGrp="1"/>
          </p:cNvSpPr>
          <p:nvPr>
            <p:ph type="body" idx="1"/>
          </p:nvPr>
        </p:nvSpPr>
        <p:spPr>
          <a:xfrm>
            <a:off x="155850" y="1152450"/>
            <a:ext cx="8832300" cy="3416400"/>
          </a:xfrm>
          <a:prstGeom prst="rect">
            <a:avLst/>
          </a:prstGeom>
        </p:spPr>
        <p:txBody>
          <a:bodyPr lIns="91425" tIns="91425" rIns="91425" bIns="91425" anchor="t" anchorCtr="0">
            <a:noAutofit/>
          </a:bodyPr>
          <a:lstStyle/>
          <a:p>
            <a:pPr marL="457200" lvl="0" indent="-32385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lang="en" sz="1500" i="1">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lang="en" sz="1500" i="1">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a:stretch/>
        </p:blipFill>
        <p:spPr>
          <a:xfrm>
            <a:off x="990926" y="2828099"/>
            <a:ext cx="4106099" cy="209542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a:spLocks noGrp="1"/>
          </p:cNvSpPr>
          <p:nvPr>
            <p:ph type="body" idx="1"/>
          </p:nvPr>
        </p:nvSpPr>
        <p:spPr>
          <a:xfrm>
            <a:off x="311700" y="1152475"/>
            <a:ext cx="4625400" cy="17313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Facial recognition</a:t>
            </a:r>
          </a:p>
          <a:p>
            <a:pPr marL="457200" lvl="0" indent="-228600" rtl="0">
              <a:spcBef>
                <a:spcPts val="0"/>
              </a:spcBef>
              <a:buFont typeface="Arial"/>
              <a:buChar char="●"/>
            </a:pPr>
            <a:r>
              <a:rPr lang="en">
                <a:latin typeface="Arial"/>
                <a:ea typeface="Arial"/>
                <a:cs typeface="Arial"/>
                <a:sym typeface="Arial"/>
              </a:rPr>
              <a:t>Feature extraction</a:t>
            </a:r>
          </a:p>
          <a:p>
            <a:pPr marL="457200" lvl="0" indent="-342900" rtl="0">
              <a:spcBef>
                <a:spcPts val="0"/>
              </a:spcBef>
              <a:buSzPct val="100000"/>
              <a:buFont typeface="Arial"/>
              <a:buChar char="●"/>
            </a:pPr>
            <a:r>
              <a:rPr lang="en" sz="1800">
                <a:latin typeface="Arial"/>
                <a:ea typeface="Arial"/>
                <a:cs typeface="Arial"/>
                <a:sym typeface="Arial"/>
              </a:rPr>
              <a:t>Satellite data analysis</a:t>
            </a:r>
          </a:p>
          <a:p>
            <a:pPr marL="457200" lvl="0" indent="-342900" rtl="0">
              <a:spcBef>
                <a:spcPts val="0"/>
              </a:spcBef>
              <a:buSzPct val="100000"/>
              <a:buFont typeface="Arial"/>
              <a:buChar char="●"/>
            </a:pPr>
            <a:r>
              <a:rPr lang="en" sz="1800">
                <a:latin typeface="Arial"/>
                <a:ea typeface="Arial"/>
                <a:cs typeface="Arial"/>
                <a:sym typeface="Arial"/>
              </a:rPr>
              <a:t>Depth analysis</a:t>
            </a:r>
          </a:p>
          <a:p>
            <a:pPr marL="457200" lvl="0" indent="-3429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149250" y="115248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590719" y="2374144"/>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b="1">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Takes a list of bounding boxes (detected elsewhere)</a:t>
            </a:r>
          </a:p>
          <a:p>
            <a:pPr marL="457200" lvl="0" indent="-228600" rtl="0">
              <a:spcBef>
                <a:spcPts val="0"/>
              </a:spcBef>
              <a:buFont typeface="Arial"/>
              <a:buChar char="●"/>
            </a:pPr>
            <a:r>
              <a:rPr lang="en">
                <a:latin typeface="Arial"/>
                <a:ea typeface="Arial"/>
                <a:cs typeface="Arial"/>
                <a:sym typeface="Arial"/>
              </a:rPr>
              <a:t>Loop over bounding boxes and compute overlap ratios</a:t>
            </a:r>
          </a:p>
          <a:p>
            <a:pPr marL="914400" lvl="1" indent="-228600" rtl="0">
              <a:spcBef>
                <a:spcPts val="0"/>
              </a:spcBef>
              <a:buFont typeface="Arial"/>
              <a:buChar char="○"/>
            </a:pPr>
            <a:r>
              <a:rPr lang="en">
                <a:latin typeface="Arial"/>
                <a:ea typeface="Arial"/>
                <a:cs typeface="Arial"/>
                <a:sym typeface="Arial"/>
              </a:rPr>
              <a:t>Overlap ratio threshold is determined by the user</a:t>
            </a:r>
          </a:p>
          <a:p>
            <a:pPr marL="457200" lvl="0" indent="-228600" rtl="0">
              <a:spcBef>
                <a:spcPts val="0"/>
              </a:spcBef>
              <a:buFont typeface="Arial"/>
              <a:buChar char="●"/>
            </a:pPr>
            <a:r>
              <a:rPr lang="en">
                <a:latin typeface="Arial"/>
                <a:ea typeface="Arial"/>
                <a:cs typeface="Arial"/>
                <a:sym typeface="Arial"/>
              </a:rPr>
              <a:t>Boxes that overlap too much (overlap &gt; threshold) are suppressed</a:t>
            </a:r>
          </a:p>
          <a:p>
            <a:pPr marL="457200" lvl="0" indent="-228600" rtl="0">
              <a:spcBef>
                <a:spcPts val="0"/>
              </a:spcBef>
              <a:buFont typeface="Arial"/>
              <a:buChar char="●"/>
            </a:pPr>
            <a:r>
              <a:rPr lang="en">
                <a:latin typeface="Arial"/>
                <a:ea typeface="Arial"/>
                <a:cs typeface="Arial"/>
                <a:sym typeface="Arial"/>
              </a:rPr>
              <a:t>Boxes detected with a higher probability are favored</a:t>
            </a:r>
          </a:p>
          <a:p>
            <a:pPr marL="457200" lvl="0" indent="-228600" rtl="0">
              <a:spcBef>
                <a:spcPts val="0"/>
              </a:spcBef>
              <a:buFont typeface="Arial"/>
              <a:buChar char="●"/>
            </a:pPr>
            <a:r>
              <a:rPr lang="en">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w="9525" cap="flat" cmpd="sng">
            <a:solidFill>
              <a:schemeClr val="dk2"/>
            </a:solidFill>
            <a:prstDash val="solid"/>
            <a:round/>
            <a:headEnd type="none" w="lg" len="lg"/>
            <a:tailEnd type="triangle" w="lg" len="lg"/>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1854</Words>
  <Application>Microsoft Office PowerPoint</Application>
  <PresentationFormat>On-screen Show (16:9)</PresentationFormat>
  <Paragraphs>298</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Trebuchet MS</vt:lpstr>
      <vt:lpstr>Proxima Nova</vt:lpstr>
      <vt:lpstr>Consolas</vt:lpstr>
      <vt:lpstr>spearmint</vt:lpstr>
      <vt:lpstr>N on Maximum Suppression</vt:lpstr>
      <vt:lpstr>Overview</vt:lpstr>
      <vt:lpstr>Project Description: What is NMS?</vt:lpstr>
      <vt:lpstr>Project Description: Applications</vt:lpstr>
      <vt:lpstr>Project Description: Other applications</vt:lpstr>
      <vt:lpstr>Overview</vt:lpstr>
      <vt:lpstr>Algorithm: NMS</vt:lpstr>
      <vt:lpstr>Algorithm: NMS</vt:lpstr>
      <vt:lpstr>Algorithm: Patterns</vt:lpstr>
      <vt:lpstr>Algorithm: Patterns</vt:lpstr>
      <vt:lpstr>Algorithm: Patterns and Strategy</vt:lpstr>
      <vt:lpstr>Algorithm: Patterns</vt:lpstr>
      <vt:lpstr>Algorithm: Patterns</vt:lpstr>
      <vt:lpstr>Algorithm: Patterns</vt:lpstr>
      <vt:lpstr>Algorithm: Patterns</vt:lpstr>
      <vt:lpstr>Overview</vt:lpstr>
      <vt:lpstr>Serial Code: Initial Layout</vt:lpstr>
      <vt:lpstr>Serial Code: Diagram</vt:lpstr>
      <vt:lpstr>Serial Code: Unordered version</vt:lpstr>
      <vt:lpstr>Overview</vt:lpstr>
      <vt:lpstr>Parallelization: OMP</vt:lpstr>
      <vt:lpstr>Parallelization: OMP</vt:lpstr>
      <vt:lpstr>Parallelization: OMP</vt:lpstr>
      <vt:lpstr>Parallelization: OMP unordered</vt:lpstr>
      <vt:lpstr>Parallelization: OMP unordered</vt:lpstr>
      <vt:lpstr>Parallelization: OMP Alternate</vt:lpstr>
      <vt:lpstr>Parallelization: SIMD</vt:lpstr>
      <vt:lpstr>Parallelization: SIMD</vt:lpstr>
      <vt:lpstr>Parallelization: SIMD</vt:lpstr>
      <vt:lpstr>Scaling Plot</vt:lpstr>
      <vt:lpstr>Algorithm: Patterns</vt:lpstr>
      <vt:lpstr>Parallelization: GPU</vt:lpstr>
      <vt:lpstr>Overview</vt:lpstr>
      <vt:lpstr>Results: Speedup (100 images, 15000 boxes/image)</vt:lpstr>
      <vt:lpstr>Results: Multiplicative Speedup over Python </vt:lpstr>
      <vt:lpstr>Results: Multiplicative Speedup over C </vt:lpstr>
      <vt:lpstr>Roofline Analysis </vt:lpstr>
      <vt:lpstr>Results: Speedup </vt:lpstr>
      <vt:lpstr>More Thoughts</vt:lpstr>
      <vt:lpstr>Resources/References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on Maximum Suppression</dc:title>
  <cp:lastModifiedBy>Windows User</cp:lastModifiedBy>
  <cp:revision>4</cp:revision>
  <dcterms:modified xsi:type="dcterms:W3CDTF">2018-01-31T20:54:27Z</dcterms:modified>
</cp:coreProperties>
</file>